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Manrope"/>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slideLayout" Target="../slideLayouts/slideLayout10.xml"/><Relationship Id="rId1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0C0D0F"/>
                </a:solidFill>
                <a:latin typeface="Inter" pitchFamily="34" charset="0"/>
                <a:ea typeface="Inter" pitchFamily="34" charset="-122"/>
                <a:cs typeface="Inter" pitchFamily="34" charset="-120"/>
              </a:rPr>
              <a:t>Building Production-Grade Fraud Detection Systems</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55575A"/>
                </a:solidFill>
                <a:latin typeface="Manrope" pitchFamily="34" charset="0"/>
                <a:ea typeface="Manrope" pitchFamily="34" charset="-122"/>
                <a:cs typeface="Manrope" pitchFamily="34" charset="-120"/>
              </a:rPr>
              <a:t>A comprehensive guide to designing fraud risk systems that balance machine learning, business rules, cost tradeoffs, and operational constraints in real-world payment environments.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5457230" cy="310158"/>
          </a:xfrm>
          <a:prstGeom prst="rect">
            <a:avLst/>
          </a:prstGeom>
          <a:noFill/>
          <a:ln/>
        </p:spPr>
        <p:txBody>
          <a:bodyPr wrap="none" lIns="0" tIns="0" rIns="0" bIns="0" rtlCol="0" anchor="t"/>
          <a:lstStyle/>
          <a:p>
            <a:pPr algn="l" indent="0" marL="0">
              <a:lnSpc>
                <a:spcPts val="2400"/>
              </a:lnSpc>
              <a:buNone/>
            </a:pPr>
            <a:r>
              <a:rPr lang="en-US" sz="1950" dirty="0">
                <a:solidFill>
                  <a:srgbClr val="0C0D0F"/>
                </a:solidFill>
                <a:latin typeface="Inter" pitchFamily="34" charset="0"/>
                <a:ea typeface="Inter" pitchFamily="34" charset="-122"/>
                <a:cs typeface="Inter" pitchFamily="34" charset="-120"/>
              </a:rPr>
              <a:t>Capacity-Aware Deployment &amp; Key Takeaways</a:t>
            </a:r>
            <a:endParaRPr lang="en-US" sz="1950" dirty="0"/>
          </a:p>
        </p:txBody>
      </p:sp>
      <p:sp>
        <p:nvSpPr>
          <p:cNvPr id="3" name="Text 1"/>
          <p:cNvSpPr/>
          <p:nvPr/>
        </p:nvSpPr>
        <p:spPr>
          <a:xfrm>
            <a:off x="396835" y="831056"/>
            <a:ext cx="1655921" cy="185976"/>
          </a:xfrm>
          <a:prstGeom prst="rect">
            <a:avLst/>
          </a:prstGeom>
          <a:noFill/>
          <a:ln/>
        </p:spPr>
        <p:txBody>
          <a:bodyPr wrap="none" lIns="0" tIns="0" rIns="0" bIns="0" rtlCol="0" anchor="t"/>
          <a:lstStyle/>
          <a:p>
            <a:pPr algn="l" indent="0" marL="0">
              <a:lnSpc>
                <a:spcPts val="1450"/>
              </a:lnSpc>
              <a:buNone/>
            </a:pPr>
            <a:r>
              <a:rPr lang="en-US" sz="1150" dirty="0">
                <a:solidFill>
                  <a:srgbClr val="0C0D0F"/>
                </a:solidFill>
                <a:latin typeface="Inter" pitchFamily="34" charset="0"/>
                <a:ea typeface="Inter" pitchFamily="34" charset="-122"/>
                <a:cs typeface="Inter" pitchFamily="34" charset="-120"/>
              </a:rPr>
              <a:t>Operational Constraints</a:t>
            </a:r>
            <a:endParaRPr lang="en-US" sz="1150" dirty="0"/>
          </a:p>
        </p:txBody>
      </p:sp>
      <p:sp>
        <p:nvSpPr>
          <p:cNvPr id="4" name="Text 2"/>
          <p:cNvSpPr/>
          <p:nvPr/>
        </p:nvSpPr>
        <p:spPr>
          <a:xfrm>
            <a:off x="396835" y="1116211"/>
            <a:ext cx="7501295" cy="317183"/>
          </a:xfrm>
          <a:prstGeom prst="rect">
            <a:avLst/>
          </a:prstGeom>
          <a:noFill/>
          <a:ln/>
        </p:spPr>
        <p:txBody>
          <a:bodyPr wrap="square" lIns="0" tIns="0" rIns="0" bIns="0" rtlCol="0" anchor="t"/>
          <a:lstStyle/>
          <a:p>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Real fraud operations teams can't manually review every flagged transaction. We constrained the system to send at most 2% of transactions to review, reflecting actual team capacity in production environments.</a:t>
            </a:r>
            <a:endParaRPr lang="en-US" sz="750" dirty="0"/>
          </a:p>
        </p:txBody>
      </p:sp>
      <p:sp>
        <p:nvSpPr>
          <p:cNvPr id="5" name="Text 3"/>
          <p:cNvSpPr/>
          <p:nvPr/>
        </p:nvSpPr>
        <p:spPr>
          <a:xfrm>
            <a:off x="396835" y="1522690"/>
            <a:ext cx="7501295" cy="317183"/>
          </a:xfrm>
          <a:prstGeom prst="rect">
            <a:avLst/>
          </a:prstGeom>
          <a:noFill/>
          <a:ln/>
        </p:spPr>
        <p:txBody>
          <a:bodyPr wrap="square" lIns="0" tIns="0" rIns="0" bIns="0" rtlCol="0" anchor="t"/>
          <a:lstStyle/>
          <a:p>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The system dynamically tunes thresholds to stay under the review SLA while maximizing fraud capture. This required iterative policy optimization across multiple rule configurations.</a:t>
            </a:r>
            <a:endParaRPr lang="en-US" sz="750" dirty="0"/>
          </a:p>
        </p:txBody>
      </p:sp>
      <p:sp>
        <p:nvSpPr>
          <p:cNvPr id="6" name="Text 4"/>
          <p:cNvSpPr/>
          <p:nvPr/>
        </p:nvSpPr>
        <p:spPr>
          <a:xfrm>
            <a:off x="10584061" y="1488400"/>
            <a:ext cx="1220510" cy="248007"/>
          </a:xfrm>
          <a:prstGeom prst="rect">
            <a:avLst/>
          </a:prstGeom>
          <a:noFill/>
          <a:ln/>
        </p:spPr>
        <p:txBody>
          <a:bodyPr wrap="none" lIns="0" tIns="0" rIns="0" bIns="0" rtlCol="0" anchor="t"/>
          <a:lstStyle/>
          <a:p>
            <a:pPr algn="ctr" indent="0" marL="0">
              <a:lnSpc>
                <a:spcPts val="1950"/>
              </a:lnSpc>
              <a:buNone/>
            </a:pPr>
            <a:r>
              <a:rPr lang="en-US" sz="1950" dirty="0">
                <a:solidFill>
                  <a:srgbClr val="55575A"/>
                </a:solidFill>
                <a:latin typeface="Inter" pitchFamily="34" charset="0"/>
                <a:ea typeface="Inter" pitchFamily="34" charset="-122"/>
                <a:cs typeface="Inter" pitchFamily="34" charset="-120"/>
              </a:rPr>
              <a:t>1.12%</a:t>
            </a:r>
            <a:endParaRPr lang="en-US" sz="1950" dirty="0"/>
          </a:p>
        </p:txBody>
      </p:sp>
      <p:pic>
        <p:nvPicPr>
          <p:cNvPr id="7" name="Image 0" descr="preencoded.png">    </p:cNvPr>
          <p:cNvPicPr>
            <a:picLocks noChangeAspect="1"/>
          </p:cNvPicPr>
          <p:nvPr/>
        </p:nvPicPr>
        <p:blipFill>
          <a:blip r:embed="rId1"/>
          <a:stretch>
            <a:fillRect/>
          </a:stretch>
        </p:blipFill>
        <p:spPr>
          <a:xfrm>
            <a:off x="10450116" y="868204"/>
            <a:ext cx="1488519" cy="1488519"/>
          </a:xfrm>
          <a:prstGeom prst="rect">
            <a:avLst/>
          </a:prstGeom>
        </p:spPr>
      </p:pic>
      <p:sp>
        <p:nvSpPr>
          <p:cNvPr id="8" name="Text 5"/>
          <p:cNvSpPr/>
          <p:nvPr/>
        </p:nvSpPr>
        <p:spPr>
          <a:xfrm>
            <a:off x="10574179" y="2480667"/>
            <a:ext cx="1240393" cy="155019"/>
          </a:xfrm>
          <a:prstGeom prst="rect">
            <a:avLst/>
          </a:prstGeom>
          <a:noFill/>
          <a:ln/>
        </p:spPr>
        <p:txBody>
          <a:bodyPr wrap="none" lIns="0" tIns="0" rIns="0" bIns="0" rtlCol="0" anchor="t"/>
          <a:lstStyle/>
          <a:p>
            <a:pPr algn="ctr" indent="0" marL="0">
              <a:lnSpc>
                <a:spcPts val="1200"/>
              </a:lnSpc>
              <a:buNone/>
            </a:pPr>
            <a:r>
              <a:rPr lang="en-US" sz="950" dirty="0">
                <a:solidFill>
                  <a:srgbClr val="55575A"/>
                </a:solidFill>
                <a:latin typeface="Inter" pitchFamily="34" charset="0"/>
                <a:ea typeface="Inter" pitchFamily="34" charset="-122"/>
                <a:cs typeface="Inter" pitchFamily="34" charset="-120"/>
              </a:rPr>
              <a:t>Review Rate</a:t>
            </a:r>
            <a:endParaRPr lang="en-US" sz="950" dirty="0"/>
          </a:p>
        </p:txBody>
      </p:sp>
      <p:sp>
        <p:nvSpPr>
          <p:cNvPr id="9" name="Text 6"/>
          <p:cNvSpPr/>
          <p:nvPr/>
        </p:nvSpPr>
        <p:spPr>
          <a:xfrm>
            <a:off x="8147685" y="2734866"/>
            <a:ext cx="6093381" cy="158591"/>
          </a:xfrm>
          <a:prstGeom prst="rect">
            <a:avLst/>
          </a:prstGeom>
          <a:noFill/>
          <a:ln/>
        </p:spPr>
        <p:txBody>
          <a:bodyPr wrap="none" lIns="0" tIns="0" rIns="0" bIns="0" rtlCol="0" anchor="t"/>
          <a:lstStyle/>
          <a:p>
            <a:pPr algn="ctr" indent="0" marL="0">
              <a:lnSpc>
                <a:spcPts val="1250"/>
              </a:lnSpc>
              <a:buNone/>
            </a:pPr>
            <a:r>
              <a:rPr lang="en-US" sz="750" dirty="0">
                <a:solidFill>
                  <a:srgbClr val="55575A"/>
                </a:solidFill>
                <a:latin typeface="Manrope" pitchFamily="34" charset="0"/>
                <a:ea typeface="Manrope" pitchFamily="34" charset="-122"/>
                <a:cs typeface="Manrope" pitchFamily="34" charset="-120"/>
              </a:rPr>
              <a:t>Under capacity limit</a:t>
            </a:r>
            <a:endParaRPr lang="en-US" sz="750" dirty="0"/>
          </a:p>
        </p:txBody>
      </p:sp>
      <p:sp>
        <p:nvSpPr>
          <p:cNvPr id="10" name="Text 7"/>
          <p:cNvSpPr/>
          <p:nvPr/>
        </p:nvSpPr>
        <p:spPr>
          <a:xfrm>
            <a:off x="10584061" y="3736777"/>
            <a:ext cx="1220510" cy="248007"/>
          </a:xfrm>
          <a:prstGeom prst="rect">
            <a:avLst/>
          </a:prstGeom>
          <a:noFill/>
          <a:ln/>
        </p:spPr>
        <p:txBody>
          <a:bodyPr wrap="none" lIns="0" tIns="0" rIns="0" bIns="0" rtlCol="0" anchor="t"/>
          <a:lstStyle/>
          <a:p>
            <a:pPr algn="ctr" indent="0" marL="0">
              <a:lnSpc>
                <a:spcPts val="1950"/>
              </a:lnSpc>
              <a:buNone/>
            </a:pPr>
            <a:r>
              <a:rPr lang="en-US" sz="1950" dirty="0">
                <a:solidFill>
                  <a:srgbClr val="55575A"/>
                </a:solidFill>
                <a:latin typeface="Inter" pitchFamily="34" charset="0"/>
                <a:ea typeface="Inter" pitchFamily="34" charset="-122"/>
                <a:cs typeface="Inter" pitchFamily="34" charset="-120"/>
              </a:rPr>
              <a:t>0.88%</a:t>
            </a:r>
            <a:endParaRPr lang="en-US" sz="1950" dirty="0"/>
          </a:p>
        </p:txBody>
      </p:sp>
      <p:pic>
        <p:nvPicPr>
          <p:cNvPr id="11" name="Image 1" descr="preencoded.png">    </p:cNvPr>
          <p:cNvPicPr>
            <a:picLocks noChangeAspect="1"/>
          </p:cNvPicPr>
          <p:nvPr/>
        </p:nvPicPr>
        <p:blipFill>
          <a:blip r:embed="rId2"/>
          <a:stretch>
            <a:fillRect/>
          </a:stretch>
        </p:blipFill>
        <p:spPr>
          <a:xfrm>
            <a:off x="10450116" y="3116580"/>
            <a:ext cx="1488519" cy="1488519"/>
          </a:xfrm>
          <a:prstGeom prst="rect">
            <a:avLst/>
          </a:prstGeom>
        </p:spPr>
      </p:pic>
      <p:sp>
        <p:nvSpPr>
          <p:cNvPr id="12" name="Text 8"/>
          <p:cNvSpPr/>
          <p:nvPr/>
        </p:nvSpPr>
        <p:spPr>
          <a:xfrm>
            <a:off x="10574179" y="4729043"/>
            <a:ext cx="1240393" cy="155019"/>
          </a:xfrm>
          <a:prstGeom prst="rect">
            <a:avLst/>
          </a:prstGeom>
          <a:noFill/>
          <a:ln/>
        </p:spPr>
        <p:txBody>
          <a:bodyPr wrap="none" lIns="0" tIns="0" rIns="0" bIns="0" rtlCol="0" anchor="t"/>
          <a:lstStyle/>
          <a:p>
            <a:pPr algn="ctr" indent="0" marL="0">
              <a:lnSpc>
                <a:spcPts val="1200"/>
              </a:lnSpc>
              <a:buNone/>
            </a:pPr>
            <a:r>
              <a:rPr lang="en-US" sz="950" dirty="0">
                <a:solidFill>
                  <a:srgbClr val="55575A"/>
                </a:solidFill>
                <a:latin typeface="Inter" pitchFamily="34" charset="0"/>
                <a:ea typeface="Inter" pitchFamily="34" charset="-122"/>
                <a:cs typeface="Inter" pitchFamily="34" charset="-120"/>
              </a:rPr>
              <a:t>Block Rate</a:t>
            </a:r>
            <a:endParaRPr lang="en-US" sz="950" dirty="0"/>
          </a:p>
        </p:txBody>
      </p:sp>
      <p:sp>
        <p:nvSpPr>
          <p:cNvPr id="13" name="Text 9"/>
          <p:cNvSpPr/>
          <p:nvPr/>
        </p:nvSpPr>
        <p:spPr>
          <a:xfrm>
            <a:off x="8147685" y="4983242"/>
            <a:ext cx="6093381" cy="158591"/>
          </a:xfrm>
          <a:prstGeom prst="rect">
            <a:avLst/>
          </a:prstGeom>
          <a:noFill/>
          <a:ln/>
        </p:spPr>
        <p:txBody>
          <a:bodyPr wrap="none" lIns="0" tIns="0" rIns="0" bIns="0" rtlCol="0" anchor="t"/>
          <a:lstStyle/>
          <a:p>
            <a:pPr algn="ctr" indent="0" marL="0">
              <a:lnSpc>
                <a:spcPts val="1250"/>
              </a:lnSpc>
              <a:buNone/>
            </a:pPr>
            <a:r>
              <a:rPr lang="en-US" sz="750" dirty="0">
                <a:solidFill>
                  <a:srgbClr val="55575A"/>
                </a:solidFill>
                <a:latin typeface="Manrope" pitchFamily="34" charset="0"/>
                <a:ea typeface="Manrope" pitchFamily="34" charset="-122"/>
                <a:cs typeface="Manrope" pitchFamily="34" charset="-120"/>
              </a:rPr>
              <a:t>High-risk actions</a:t>
            </a:r>
            <a:endParaRPr lang="en-US" sz="750" dirty="0"/>
          </a:p>
        </p:txBody>
      </p:sp>
      <p:sp>
        <p:nvSpPr>
          <p:cNvPr id="14" name="Text 10"/>
          <p:cNvSpPr/>
          <p:nvPr/>
        </p:nvSpPr>
        <p:spPr>
          <a:xfrm>
            <a:off x="10584061" y="5985153"/>
            <a:ext cx="1220510" cy="248007"/>
          </a:xfrm>
          <a:prstGeom prst="rect">
            <a:avLst/>
          </a:prstGeom>
          <a:noFill/>
          <a:ln/>
        </p:spPr>
        <p:txBody>
          <a:bodyPr wrap="none" lIns="0" tIns="0" rIns="0" bIns="0" rtlCol="0" anchor="t"/>
          <a:lstStyle/>
          <a:p>
            <a:pPr algn="ctr" indent="0" marL="0">
              <a:lnSpc>
                <a:spcPts val="1950"/>
              </a:lnSpc>
              <a:buNone/>
            </a:pPr>
            <a:r>
              <a:rPr lang="en-US" sz="1950" dirty="0">
                <a:solidFill>
                  <a:srgbClr val="55575A"/>
                </a:solidFill>
                <a:latin typeface="Inter" pitchFamily="34" charset="0"/>
                <a:ea typeface="Inter" pitchFamily="34" charset="-122"/>
                <a:cs typeface="Inter" pitchFamily="34" charset="-120"/>
              </a:rPr>
              <a:t>85%</a:t>
            </a:r>
            <a:endParaRPr lang="en-US" sz="1950" dirty="0"/>
          </a:p>
        </p:txBody>
      </p:sp>
      <p:pic>
        <p:nvPicPr>
          <p:cNvPr id="15" name="Image 2" descr="preencoded.png">    </p:cNvPr>
          <p:cNvPicPr>
            <a:picLocks noChangeAspect="1"/>
          </p:cNvPicPr>
          <p:nvPr/>
        </p:nvPicPr>
        <p:blipFill>
          <a:blip r:embed="rId3"/>
          <a:stretch>
            <a:fillRect/>
          </a:stretch>
        </p:blipFill>
        <p:spPr>
          <a:xfrm>
            <a:off x="10450116" y="5364956"/>
            <a:ext cx="1488519" cy="1488519"/>
          </a:xfrm>
          <a:prstGeom prst="rect">
            <a:avLst/>
          </a:prstGeom>
        </p:spPr>
      </p:pic>
      <p:sp>
        <p:nvSpPr>
          <p:cNvPr id="16" name="Text 11"/>
          <p:cNvSpPr/>
          <p:nvPr/>
        </p:nvSpPr>
        <p:spPr>
          <a:xfrm>
            <a:off x="10574179" y="6977420"/>
            <a:ext cx="1240393" cy="155019"/>
          </a:xfrm>
          <a:prstGeom prst="rect">
            <a:avLst/>
          </a:prstGeom>
          <a:noFill/>
          <a:ln/>
        </p:spPr>
        <p:txBody>
          <a:bodyPr wrap="none" lIns="0" tIns="0" rIns="0" bIns="0" rtlCol="0" anchor="t"/>
          <a:lstStyle/>
          <a:p>
            <a:pPr algn="ctr" indent="0" marL="0">
              <a:lnSpc>
                <a:spcPts val="1200"/>
              </a:lnSpc>
              <a:buNone/>
            </a:pPr>
            <a:r>
              <a:rPr lang="en-US" sz="950" dirty="0">
                <a:solidFill>
                  <a:srgbClr val="55575A"/>
                </a:solidFill>
                <a:latin typeface="Inter" pitchFamily="34" charset="0"/>
                <a:ea typeface="Inter" pitchFamily="34" charset="-122"/>
                <a:cs typeface="Inter" pitchFamily="34" charset="-120"/>
              </a:rPr>
              <a:t>Fraud Recall</a:t>
            </a:r>
            <a:endParaRPr lang="en-US" sz="950" dirty="0"/>
          </a:p>
        </p:txBody>
      </p:sp>
      <p:sp>
        <p:nvSpPr>
          <p:cNvPr id="17" name="Text 12"/>
          <p:cNvSpPr/>
          <p:nvPr/>
        </p:nvSpPr>
        <p:spPr>
          <a:xfrm>
            <a:off x="8147685" y="7231618"/>
            <a:ext cx="6093381" cy="158591"/>
          </a:xfrm>
          <a:prstGeom prst="rect">
            <a:avLst/>
          </a:prstGeom>
          <a:noFill/>
          <a:ln/>
        </p:spPr>
        <p:txBody>
          <a:bodyPr wrap="none" lIns="0" tIns="0" rIns="0" bIns="0" rtlCol="0" anchor="t"/>
          <a:lstStyle/>
          <a:p>
            <a:pPr algn="ctr" indent="0" marL="0">
              <a:lnSpc>
                <a:spcPts val="1250"/>
              </a:lnSpc>
              <a:buNone/>
            </a:pPr>
            <a:r>
              <a:rPr lang="en-US" sz="750" dirty="0">
                <a:solidFill>
                  <a:srgbClr val="55575A"/>
                </a:solidFill>
                <a:latin typeface="Manrope" pitchFamily="34" charset="0"/>
                <a:ea typeface="Manrope" pitchFamily="34" charset="-122"/>
                <a:cs typeface="Manrope" pitchFamily="34" charset="-120"/>
              </a:rPr>
              <a:t>Maintained detection</a:t>
            </a:r>
            <a:endParaRPr lang="en-US" sz="750" dirty="0"/>
          </a:p>
        </p:txBody>
      </p:sp>
      <p:sp>
        <p:nvSpPr>
          <p:cNvPr id="18" name="Text 13"/>
          <p:cNvSpPr/>
          <p:nvPr/>
        </p:nvSpPr>
        <p:spPr>
          <a:xfrm>
            <a:off x="396835" y="7650599"/>
            <a:ext cx="2647950" cy="185976"/>
          </a:xfrm>
          <a:prstGeom prst="rect">
            <a:avLst/>
          </a:prstGeom>
          <a:noFill/>
          <a:ln/>
        </p:spPr>
        <p:txBody>
          <a:bodyPr wrap="none" lIns="0" tIns="0" rIns="0" bIns="0" rtlCol="0" anchor="t"/>
          <a:lstStyle/>
          <a:p>
            <a:pPr algn="l" indent="0" marL="0">
              <a:lnSpc>
                <a:spcPts val="1450"/>
              </a:lnSpc>
              <a:buNone/>
            </a:pPr>
            <a:r>
              <a:rPr lang="en-US" sz="1150" dirty="0">
                <a:solidFill>
                  <a:srgbClr val="0C0D0F"/>
                </a:solidFill>
                <a:latin typeface="Inter" pitchFamily="34" charset="0"/>
                <a:ea typeface="Inter" pitchFamily="34" charset="-122"/>
                <a:cs typeface="Inter" pitchFamily="34" charset="-120"/>
              </a:rPr>
              <a:t>Core Lessons for Production Systems</a:t>
            </a:r>
            <a:endParaRPr lang="en-US" sz="1150" dirty="0"/>
          </a:p>
        </p:txBody>
      </p:sp>
      <p:sp>
        <p:nvSpPr>
          <p:cNvPr id="19" name="Shape 14"/>
          <p:cNvSpPr/>
          <p:nvPr/>
        </p:nvSpPr>
        <p:spPr>
          <a:xfrm>
            <a:off x="396835" y="7985403"/>
            <a:ext cx="223242" cy="223242"/>
          </a:xfrm>
          <a:prstGeom prst="roundRect">
            <a:avLst>
              <a:gd name="adj" fmla="val 40007"/>
            </a:avLst>
          </a:prstGeom>
          <a:solidFill>
            <a:srgbClr val="FFFFFF"/>
          </a:solidFill>
          <a:ln w="7620">
            <a:solidFill>
              <a:srgbClr val="FF7047"/>
            </a:solidFill>
            <a:prstDash val="solid"/>
          </a:ln>
        </p:spPr>
      </p:sp>
      <p:sp>
        <p:nvSpPr>
          <p:cNvPr id="20" name="Text 15"/>
          <p:cNvSpPr/>
          <p:nvPr/>
        </p:nvSpPr>
        <p:spPr>
          <a:xfrm>
            <a:off x="719257" y="8019455"/>
            <a:ext cx="3138845" cy="155019"/>
          </a:xfrm>
          <a:prstGeom prst="rect">
            <a:avLst/>
          </a:prstGeom>
          <a:noFill/>
          <a:ln/>
        </p:spPr>
        <p:txBody>
          <a:bodyPr wrap="none" lIns="0" tIns="0" rIns="0" bIns="0" rtlCol="0" anchor="t"/>
          <a:lstStyle/>
          <a:p>
            <a:pPr algn="l" indent="0" marL="0">
              <a:lnSpc>
                <a:spcPts val="1200"/>
              </a:lnSpc>
              <a:buNone/>
            </a:pPr>
            <a:r>
              <a:rPr lang="en-US" sz="950" dirty="0">
                <a:solidFill>
                  <a:srgbClr val="55575A"/>
                </a:solidFill>
                <a:latin typeface="Inter" pitchFamily="34" charset="0"/>
                <a:ea typeface="Inter" pitchFamily="34" charset="-122"/>
                <a:cs typeface="Inter" pitchFamily="34" charset="-120"/>
              </a:rPr>
              <a:t>Fraud detection is a decision system, not just a model</a:t>
            </a:r>
            <a:endParaRPr lang="en-US" sz="950" dirty="0"/>
          </a:p>
        </p:txBody>
      </p:sp>
      <p:sp>
        <p:nvSpPr>
          <p:cNvPr id="21" name="Text 16"/>
          <p:cNvSpPr/>
          <p:nvPr/>
        </p:nvSpPr>
        <p:spPr>
          <a:xfrm>
            <a:off x="719257" y="8234005"/>
            <a:ext cx="4207193" cy="317183"/>
          </a:xfrm>
          <a:prstGeom prst="rect">
            <a:avLst/>
          </a:prstGeom>
          <a:noFill/>
          <a:ln/>
        </p:spPr>
        <p:txBody>
          <a:bodyPr wrap="square" lIns="0" tIns="0" rIns="0" bIns="0" rtlCol="0" anchor="t"/>
          <a:lstStyle/>
          <a:p>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Success requires orchestrating ML, business rules, cost functions, and operational capacity—not just optimizing accuracy</a:t>
            </a:r>
            <a:endParaRPr lang="en-US" sz="750" dirty="0"/>
          </a:p>
        </p:txBody>
      </p:sp>
      <p:sp>
        <p:nvSpPr>
          <p:cNvPr id="22" name="Shape 17"/>
          <p:cNvSpPr/>
          <p:nvPr/>
        </p:nvSpPr>
        <p:spPr>
          <a:xfrm>
            <a:off x="5050393" y="7985403"/>
            <a:ext cx="223242" cy="223242"/>
          </a:xfrm>
          <a:prstGeom prst="roundRect">
            <a:avLst>
              <a:gd name="adj" fmla="val 40007"/>
            </a:avLst>
          </a:prstGeom>
          <a:solidFill>
            <a:srgbClr val="FFFFFF"/>
          </a:solidFill>
          <a:ln w="7620">
            <a:solidFill>
              <a:srgbClr val="FF7047"/>
            </a:solidFill>
            <a:prstDash val="solid"/>
          </a:ln>
        </p:spPr>
      </p:sp>
      <p:sp>
        <p:nvSpPr>
          <p:cNvPr id="23" name="Text 18"/>
          <p:cNvSpPr/>
          <p:nvPr/>
        </p:nvSpPr>
        <p:spPr>
          <a:xfrm>
            <a:off x="5372814" y="8019455"/>
            <a:ext cx="2939534" cy="155019"/>
          </a:xfrm>
          <a:prstGeom prst="rect">
            <a:avLst/>
          </a:prstGeom>
          <a:noFill/>
          <a:ln/>
        </p:spPr>
        <p:txBody>
          <a:bodyPr wrap="none" lIns="0" tIns="0" rIns="0" bIns="0" rtlCol="0" anchor="t"/>
          <a:lstStyle/>
          <a:p>
            <a:pPr algn="l" indent="0" marL="0">
              <a:lnSpc>
                <a:spcPts val="1200"/>
              </a:lnSpc>
              <a:buNone/>
            </a:pPr>
            <a:r>
              <a:rPr lang="en-US" sz="950" dirty="0">
                <a:solidFill>
                  <a:srgbClr val="55575A"/>
                </a:solidFill>
                <a:latin typeface="Inter" pitchFamily="34" charset="0"/>
                <a:ea typeface="Inter" pitchFamily="34" charset="-122"/>
                <a:cs typeface="Inter" pitchFamily="34" charset="-120"/>
              </a:rPr>
              <a:t>ML should produce risk scores, not final decisions</a:t>
            </a:r>
            <a:endParaRPr lang="en-US" sz="950" dirty="0"/>
          </a:p>
        </p:txBody>
      </p:sp>
      <p:sp>
        <p:nvSpPr>
          <p:cNvPr id="24" name="Text 19"/>
          <p:cNvSpPr/>
          <p:nvPr/>
        </p:nvSpPr>
        <p:spPr>
          <a:xfrm>
            <a:off x="5372814" y="8234005"/>
            <a:ext cx="4207193" cy="317183"/>
          </a:xfrm>
          <a:prstGeom prst="rect">
            <a:avLst/>
          </a:prstGeom>
          <a:noFill/>
          <a:ln/>
        </p:spPr>
        <p:txBody>
          <a:bodyPr wrap="square" lIns="0" tIns="0" rIns="0" bIns="0" rtlCol="0" anchor="t"/>
          <a:lstStyle/>
          <a:p>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Probabilities enable flexible threshold tuning and multi-tier decisioning that adapts to changing business needs</a:t>
            </a:r>
            <a:endParaRPr lang="en-US" sz="750" dirty="0"/>
          </a:p>
        </p:txBody>
      </p:sp>
      <p:sp>
        <p:nvSpPr>
          <p:cNvPr id="25" name="Shape 20"/>
          <p:cNvSpPr/>
          <p:nvPr/>
        </p:nvSpPr>
        <p:spPr>
          <a:xfrm>
            <a:off x="9703951" y="7985403"/>
            <a:ext cx="223242" cy="223242"/>
          </a:xfrm>
          <a:prstGeom prst="roundRect">
            <a:avLst>
              <a:gd name="adj" fmla="val 40007"/>
            </a:avLst>
          </a:prstGeom>
          <a:solidFill>
            <a:srgbClr val="FFFFFF"/>
          </a:solidFill>
          <a:ln w="7620">
            <a:solidFill>
              <a:srgbClr val="FF7047"/>
            </a:solidFill>
            <a:prstDash val="solid"/>
          </a:ln>
        </p:spPr>
      </p:sp>
      <p:sp>
        <p:nvSpPr>
          <p:cNvPr id="26" name="Text 21"/>
          <p:cNvSpPr/>
          <p:nvPr/>
        </p:nvSpPr>
        <p:spPr>
          <a:xfrm>
            <a:off x="10026372" y="8019455"/>
            <a:ext cx="3498533" cy="155019"/>
          </a:xfrm>
          <a:prstGeom prst="rect">
            <a:avLst/>
          </a:prstGeom>
          <a:noFill/>
          <a:ln/>
        </p:spPr>
        <p:txBody>
          <a:bodyPr wrap="none" lIns="0" tIns="0" rIns="0" bIns="0" rtlCol="0" anchor="t"/>
          <a:lstStyle/>
          <a:p>
            <a:pPr algn="l" indent="0" marL="0">
              <a:lnSpc>
                <a:spcPts val="1200"/>
              </a:lnSpc>
              <a:buNone/>
            </a:pPr>
            <a:r>
              <a:rPr lang="en-US" sz="950" dirty="0">
                <a:solidFill>
                  <a:srgbClr val="55575A"/>
                </a:solidFill>
                <a:latin typeface="Inter" pitchFamily="34" charset="0"/>
                <a:ea typeface="Inter" pitchFamily="34" charset="-122"/>
                <a:cs typeface="Inter" pitchFamily="34" charset="-120"/>
              </a:rPr>
              <a:t>Operational realism matters as much as model performance</a:t>
            </a:r>
            <a:endParaRPr lang="en-US" sz="950" dirty="0"/>
          </a:p>
        </p:txBody>
      </p:sp>
      <p:sp>
        <p:nvSpPr>
          <p:cNvPr id="27" name="Text 22"/>
          <p:cNvSpPr/>
          <p:nvPr/>
        </p:nvSpPr>
        <p:spPr>
          <a:xfrm>
            <a:off x="10026372" y="8234005"/>
            <a:ext cx="4207193" cy="317183"/>
          </a:xfrm>
          <a:prstGeom prst="rect">
            <a:avLst/>
          </a:prstGeom>
          <a:noFill/>
          <a:ln/>
        </p:spPr>
        <p:txBody>
          <a:bodyPr wrap="square" lIns="0" tIns="0" rIns="0" bIns="0" rtlCol="0" anchor="t"/>
          <a:lstStyle/>
          <a:p>
            <a:pPr algn="l" indent="0" marL="0">
              <a:lnSpc>
                <a:spcPts val="1250"/>
              </a:lnSpc>
              <a:buNone/>
            </a:pPr>
            <a:r>
              <a:rPr lang="en-US" sz="750" dirty="0">
                <a:solidFill>
                  <a:srgbClr val="55575A"/>
                </a:solidFill>
                <a:latin typeface="Manrope" pitchFamily="34" charset="0"/>
                <a:ea typeface="Manrope" pitchFamily="34" charset="-122"/>
                <a:cs typeface="Manrope" pitchFamily="34" charset="-120"/>
              </a:rPr>
              <a:t>A model with 95% recall is worthless if it overwhelms your review team or blocks 10% of legitimate customers</a:t>
            </a:r>
            <a:endParaRPr lang="en-US" sz="750" dirty="0"/>
          </a:p>
        </p:txBody>
      </p:sp>
      <p:sp>
        <p:nvSpPr>
          <p:cNvPr id="28" name="Shape 23"/>
          <p:cNvSpPr/>
          <p:nvPr/>
        </p:nvSpPr>
        <p:spPr>
          <a:xfrm>
            <a:off x="396835" y="8662749"/>
            <a:ext cx="13836729" cy="421362"/>
          </a:xfrm>
          <a:prstGeom prst="roundRect">
            <a:avLst>
              <a:gd name="adj" fmla="val 21196"/>
            </a:avLst>
          </a:prstGeom>
          <a:solidFill>
            <a:srgbClr val="FFC4B3"/>
          </a:solidFill>
          <a:ln/>
        </p:spPr>
      </p:sp>
      <p:pic>
        <p:nvPicPr>
          <p:cNvPr id="29" name="Image 3" descr="preencoded.png">    </p:cNvPr>
          <p:cNvPicPr>
            <a:picLocks noChangeAspect="1"/>
          </p:cNvPicPr>
          <p:nvPr/>
        </p:nvPicPr>
        <p:blipFill>
          <a:blip r:embed="rId4"/>
          <a:stretch>
            <a:fillRect/>
          </a:stretch>
        </p:blipFill>
        <p:spPr>
          <a:xfrm>
            <a:off x="496014" y="8814197"/>
            <a:ext cx="123944" cy="99179"/>
          </a:xfrm>
          <a:prstGeom prst="rect">
            <a:avLst/>
          </a:prstGeom>
        </p:spPr>
      </p:pic>
      <p:sp>
        <p:nvSpPr>
          <p:cNvPr id="30" name="Text 24"/>
          <p:cNvSpPr/>
          <p:nvPr/>
        </p:nvSpPr>
        <p:spPr>
          <a:xfrm>
            <a:off x="719137" y="8786693"/>
            <a:ext cx="13415248" cy="158591"/>
          </a:xfrm>
          <a:prstGeom prst="rect">
            <a:avLst/>
          </a:prstGeom>
          <a:noFill/>
          <a:ln/>
        </p:spPr>
        <p:txBody>
          <a:bodyPr wrap="none" lIns="0" tIns="0" rIns="0" bIns="0" rtlCol="0" anchor="t"/>
          <a:lstStyle/>
          <a:p>
            <a:pPr algn="l" indent="0" marL="0">
              <a:lnSpc>
                <a:spcPts val="1250"/>
              </a:lnSpc>
              <a:buNone/>
            </a:pPr>
            <a:r>
              <a:rPr lang="en-US" sz="750" b="1" dirty="0">
                <a:solidFill>
                  <a:srgbClr val="000000"/>
                </a:solidFill>
                <a:latin typeface="Manrope" pitchFamily="34" charset="0"/>
                <a:ea typeface="Manrope" pitchFamily="34" charset="-122"/>
                <a:cs typeface="Manrope" pitchFamily="34" charset="-120"/>
              </a:rPr>
              <a:t>Future Enhancements:</a:t>
            </a:r>
            <a:pPr algn="l" indent="0" marL="0">
              <a:lnSpc>
                <a:spcPts val="1250"/>
              </a:lnSpc>
              <a:buNone/>
            </a:pPr>
            <a:r>
              <a:rPr lang="en-US" sz="750" dirty="0">
                <a:solidFill>
                  <a:srgbClr val="000000"/>
                </a:solidFill>
                <a:latin typeface="Manrope" pitchFamily="34" charset="0"/>
                <a:ea typeface="Manrope" pitchFamily="34" charset="-122"/>
                <a:cs typeface="Manrope" pitchFamily="34" charset="-120"/>
              </a:rPr>
              <a:t> Cost-optimized thresholding using real dollar values, ensemble models, segment-specific policies, real-time monitoring dashboards, and LLM-powered analyst explanations for complex cases.</a:t>
            </a:r>
            <a:endParaRPr lang="en-US" sz="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73750" y="325755"/>
            <a:ext cx="3803809" cy="370046"/>
          </a:xfrm>
          <a:prstGeom prst="rect">
            <a:avLst/>
          </a:prstGeom>
          <a:noFill/>
          <a:ln/>
        </p:spPr>
        <p:txBody>
          <a:bodyPr wrap="none" lIns="0" tIns="0" rIns="0" bIns="0" rtlCol="0" anchor="t"/>
          <a:lstStyle/>
          <a:p>
            <a:pPr algn="l" indent="0" marL="0">
              <a:lnSpc>
                <a:spcPts val="2900"/>
              </a:lnSpc>
              <a:buNone/>
            </a:pPr>
            <a:r>
              <a:rPr lang="en-US" sz="2300" dirty="0">
                <a:solidFill>
                  <a:srgbClr val="0C0D0F"/>
                </a:solidFill>
                <a:latin typeface="Inter" pitchFamily="34" charset="0"/>
                <a:ea typeface="Inter" pitchFamily="34" charset="-122"/>
                <a:cs typeface="Inter" pitchFamily="34" charset="-120"/>
              </a:rPr>
              <a:t>The Real Business Problem</a:t>
            </a:r>
            <a:endParaRPr lang="en-US" sz="2300" dirty="0"/>
          </a:p>
        </p:txBody>
      </p:sp>
      <p:sp>
        <p:nvSpPr>
          <p:cNvPr id="3" name="Text 1"/>
          <p:cNvSpPr/>
          <p:nvPr/>
        </p:nvSpPr>
        <p:spPr>
          <a:xfrm>
            <a:off x="473750" y="980003"/>
            <a:ext cx="6697028" cy="568643"/>
          </a:xfrm>
          <a:prstGeom prst="rect">
            <a:avLst/>
          </a:prstGeom>
          <a:noFill/>
          <a:ln/>
        </p:spPr>
        <p:txBody>
          <a:bodyPr wrap="squar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In large-scale payment systems, fraud detection extends far beyond classification accuracy. The reality is more nuanced: fraud represents less than 0.2% of transactions, yet every false positive creates customer friction that damages trust and revenue.</a:t>
            </a:r>
            <a:endParaRPr lang="en-US" sz="900" dirty="0"/>
          </a:p>
        </p:txBody>
      </p:sp>
      <p:sp>
        <p:nvSpPr>
          <p:cNvPr id="4" name="Text 2"/>
          <p:cNvSpPr/>
          <p:nvPr/>
        </p:nvSpPr>
        <p:spPr>
          <a:xfrm>
            <a:off x="473750" y="1655207"/>
            <a:ext cx="6697028" cy="568643"/>
          </a:xfrm>
          <a:prstGeom prst="rect">
            <a:avLst/>
          </a:prstGeom>
          <a:noFill/>
          <a:ln/>
        </p:spPr>
        <p:txBody>
          <a:bodyPr wrap="squar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Manual review teams operate under strict capacity constraints, typically handling only 1-2% of total transaction volume. This creates a complex optimization problem where you must simultaneously minimize fraud losses, preserve customer experience, and respect operational limits.</a:t>
            </a:r>
            <a:endParaRPr lang="en-US" sz="900" dirty="0"/>
          </a:p>
        </p:txBody>
      </p:sp>
      <p:pic>
        <p:nvPicPr>
          <p:cNvPr id="5" name="Image 0" descr="preencoded.png">    </p:cNvPr>
          <p:cNvPicPr>
            <a:picLocks noChangeAspect="1"/>
          </p:cNvPicPr>
          <p:nvPr/>
        </p:nvPicPr>
        <p:blipFill>
          <a:blip r:embed="rId1"/>
          <a:stretch>
            <a:fillRect/>
          </a:stretch>
        </p:blipFill>
        <p:spPr>
          <a:xfrm>
            <a:off x="7467243" y="1006673"/>
            <a:ext cx="6697028" cy="6697027"/>
          </a:xfrm>
          <a:prstGeom prst="rect">
            <a:avLst/>
          </a:prstGeom>
        </p:spPr>
      </p:pic>
      <p:sp>
        <p:nvSpPr>
          <p:cNvPr id="6" name="Shape 3"/>
          <p:cNvSpPr/>
          <p:nvPr/>
        </p:nvSpPr>
        <p:spPr>
          <a:xfrm>
            <a:off x="473750" y="7970163"/>
            <a:ext cx="6782276" cy="697587"/>
          </a:xfrm>
          <a:prstGeom prst="roundRect">
            <a:avLst>
              <a:gd name="adj" fmla="val 15284"/>
            </a:avLst>
          </a:prstGeom>
          <a:solidFill>
            <a:srgbClr val="FFFFFF"/>
          </a:solidFill>
          <a:ln w="7620">
            <a:solidFill>
              <a:srgbClr val="FF7047"/>
            </a:solidFill>
            <a:prstDash val="solid"/>
          </a:ln>
        </p:spPr>
      </p:sp>
      <p:sp>
        <p:nvSpPr>
          <p:cNvPr id="7" name="Text 4"/>
          <p:cNvSpPr/>
          <p:nvPr/>
        </p:nvSpPr>
        <p:spPr>
          <a:xfrm>
            <a:off x="599718" y="8096131"/>
            <a:ext cx="1487091" cy="185142"/>
          </a:xfrm>
          <a:prstGeom prst="rect">
            <a:avLst/>
          </a:prstGeom>
          <a:noFill/>
          <a:ln/>
        </p:spPr>
        <p:txBody>
          <a:bodyPr wrap="none" lIns="0" tIns="0" rIns="0" bIns="0" rtlCol="0" anchor="t"/>
          <a:lstStyle/>
          <a:p>
            <a:pPr algn="l" indent="0" marL="0">
              <a:lnSpc>
                <a:spcPts val="1450"/>
              </a:lnSpc>
              <a:buNone/>
            </a:pPr>
            <a:r>
              <a:rPr lang="en-US" sz="1150" dirty="0">
                <a:solidFill>
                  <a:srgbClr val="55575A"/>
                </a:solidFill>
                <a:latin typeface="Inter" pitchFamily="34" charset="0"/>
                <a:ea typeface="Inter" pitchFamily="34" charset="-122"/>
                <a:cs typeface="Inter" pitchFamily="34" charset="-120"/>
              </a:rPr>
              <a:t>Detect Fraud Reliably</a:t>
            </a:r>
            <a:endParaRPr lang="en-US" sz="1150" dirty="0"/>
          </a:p>
        </p:txBody>
      </p:sp>
      <p:sp>
        <p:nvSpPr>
          <p:cNvPr id="8" name="Text 5"/>
          <p:cNvSpPr/>
          <p:nvPr/>
        </p:nvSpPr>
        <p:spPr>
          <a:xfrm>
            <a:off x="599718" y="8352234"/>
            <a:ext cx="6530340" cy="189548"/>
          </a:xfrm>
          <a:prstGeom prst="rect">
            <a:avLst/>
          </a:prstGeom>
          <a:noFill/>
          <a:ln/>
        </p:spPr>
        <p:txBody>
          <a:bodyPr wrap="non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Identify fraudulent transactions with high precision while maintaining recall rates that protect revenue</a:t>
            </a:r>
            <a:endParaRPr lang="en-US" sz="900" dirty="0"/>
          </a:p>
        </p:txBody>
      </p:sp>
      <p:sp>
        <p:nvSpPr>
          <p:cNvPr id="9" name="Shape 6"/>
          <p:cNvSpPr/>
          <p:nvPr/>
        </p:nvSpPr>
        <p:spPr>
          <a:xfrm>
            <a:off x="7374374" y="7970163"/>
            <a:ext cx="6782276" cy="697587"/>
          </a:xfrm>
          <a:prstGeom prst="roundRect">
            <a:avLst>
              <a:gd name="adj" fmla="val 15284"/>
            </a:avLst>
          </a:prstGeom>
          <a:solidFill>
            <a:srgbClr val="FFFFFF"/>
          </a:solidFill>
          <a:ln w="7620">
            <a:solidFill>
              <a:srgbClr val="FF7047"/>
            </a:solidFill>
            <a:prstDash val="solid"/>
          </a:ln>
        </p:spPr>
      </p:sp>
      <p:sp>
        <p:nvSpPr>
          <p:cNvPr id="10" name="Text 7"/>
          <p:cNvSpPr/>
          <p:nvPr/>
        </p:nvSpPr>
        <p:spPr>
          <a:xfrm>
            <a:off x="7500342" y="8096131"/>
            <a:ext cx="1909524" cy="185142"/>
          </a:xfrm>
          <a:prstGeom prst="rect">
            <a:avLst/>
          </a:prstGeom>
          <a:noFill/>
          <a:ln/>
        </p:spPr>
        <p:txBody>
          <a:bodyPr wrap="none" lIns="0" tIns="0" rIns="0" bIns="0" rtlCol="0" anchor="t"/>
          <a:lstStyle/>
          <a:p>
            <a:pPr algn="l" indent="0" marL="0">
              <a:lnSpc>
                <a:spcPts val="1450"/>
              </a:lnSpc>
              <a:buNone/>
            </a:pPr>
            <a:r>
              <a:rPr lang="en-US" sz="1150" dirty="0">
                <a:solidFill>
                  <a:srgbClr val="55575A"/>
                </a:solidFill>
                <a:latin typeface="Inter" pitchFamily="34" charset="0"/>
                <a:ea typeface="Inter" pitchFamily="34" charset="-122"/>
                <a:cs typeface="Inter" pitchFamily="34" charset="-120"/>
              </a:rPr>
              <a:t>Minimize Customer Friction</a:t>
            </a:r>
            <a:endParaRPr lang="en-US" sz="1150" dirty="0"/>
          </a:p>
        </p:txBody>
      </p:sp>
      <p:sp>
        <p:nvSpPr>
          <p:cNvPr id="11" name="Text 8"/>
          <p:cNvSpPr/>
          <p:nvPr/>
        </p:nvSpPr>
        <p:spPr>
          <a:xfrm>
            <a:off x="7500342" y="8352234"/>
            <a:ext cx="6530340" cy="189548"/>
          </a:xfrm>
          <a:prstGeom prst="rect">
            <a:avLst/>
          </a:prstGeom>
          <a:noFill/>
          <a:ln/>
        </p:spPr>
        <p:txBody>
          <a:bodyPr wrap="non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Reduce false positives that block legitimate customers and damage brand reputation</a:t>
            </a:r>
            <a:endParaRPr lang="en-US" sz="900" dirty="0"/>
          </a:p>
        </p:txBody>
      </p:sp>
      <p:sp>
        <p:nvSpPr>
          <p:cNvPr id="12" name="Shape 9"/>
          <p:cNvSpPr/>
          <p:nvPr/>
        </p:nvSpPr>
        <p:spPr>
          <a:xfrm>
            <a:off x="473750" y="8786098"/>
            <a:ext cx="6782276" cy="697587"/>
          </a:xfrm>
          <a:prstGeom prst="roundRect">
            <a:avLst>
              <a:gd name="adj" fmla="val 15284"/>
            </a:avLst>
          </a:prstGeom>
          <a:solidFill>
            <a:srgbClr val="FFFFFF"/>
          </a:solidFill>
          <a:ln w="7620">
            <a:solidFill>
              <a:srgbClr val="FF7047"/>
            </a:solidFill>
            <a:prstDash val="solid"/>
          </a:ln>
        </p:spPr>
      </p:sp>
      <p:sp>
        <p:nvSpPr>
          <p:cNvPr id="13" name="Text 10"/>
          <p:cNvSpPr/>
          <p:nvPr/>
        </p:nvSpPr>
        <p:spPr>
          <a:xfrm>
            <a:off x="599718" y="8912066"/>
            <a:ext cx="2080141" cy="185142"/>
          </a:xfrm>
          <a:prstGeom prst="rect">
            <a:avLst/>
          </a:prstGeom>
          <a:noFill/>
          <a:ln/>
        </p:spPr>
        <p:txBody>
          <a:bodyPr wrap="none" lIns="0" tIns="0" rIns="0" bIns="0" rtlCol="0" anchor="t"/>
          <a:lstStyle/>
          <a:p>
            <a:pPr algn="l" indent="0" marL="0">
              <a:lnSpc>
                <a:spcPts val="1450"/>
              </a:lnSpc>
              <a:buNone/>
            </a:pPr>
            <a:r>
              <a:rPr lang="en-US" sz="1150" dirty="0">
                <a:solidFill>
                  <a:srgbClr val="55575A"/>
                </a:solidFill>
                <a:latin typeface="Inter" pitchFamily="34" charset="0"/>
                <a:ea typeface="Inter" pitchFamily="34" charset="-122"/>
                <a:cs typeface="Inter" pitchFamily="34" charset="-120"/>
              </a:rPr>
              <a:t>Respect Operational Capacity</a:t>
            </a:r>
            <a:endParaRPr lang="en-US" sz="1150" dirty="0"/>
          </a:p>
        </p:txBody>
      </p:sp>
      <p:sp>
        <p:nvSpPr>
          <p:cNvPr id="14" name="Text 11"/>
          <p:cNvSpPr/>
          <p:nvPr/>
        </p:nvSpPr>
        <p:spPr>
          <a:xfrm>
            <a:off x="599718" y="9168170"/>
            <a:ext cx="6530340" cy="189548"/>
          </a:xfrm>
          <a:prstGeom prst="rect">
            <a:avLst/>
          </a:prstGeom>
          <a:noFill/>
          <a:ln/>
        </p:spPr>
        <p:txBody>
          <a:bodyPr wrap="non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Stay within manual review SLAs and team bandwidth constraints</a:t>
            </a:r>
            <a:endParaRPr lang="en-US" sz="900" dirty="0"/>
          </a:p>
        </p:txBody>
      </p:sp>
      <p:sp>
        <p:nvSpPr>
          <p:cNvPr id="15" name="Shape 12"/>
          <p:cNvSpPr/>
          <p:nvPr/>
        </p:nvSpPr>
        <p:spPr>
          <a:xfrm>
            <a:off x="7374374" y="8786098"/>
            <a:ext cx="6782276" cy="697587"/>
          </a:xfrm>
          <a:prstGeom prst="roundRect">
            <a:avLst>
              <a:gd name="adj" fmla="val 15284"/>
            </a:avLst>
          </a:prstGeom>
          <a:solidFill>
            <a:srgbClr val="FFFFFF"/>
          </a:solidFill>
          <a:ln w="7620">
            <a:solidFill>
              <a:srgbClr val="FF7047"/>
            </a:solidFill>
            <a:prstDash val="solid"/>
          </a:ln>
        </p:spPr>
      </p:sp>
      <p:sp>
        <p:nvSpPr>
          <p:cNvPr id="16" name="Text 13"/>
          <p:cNvSpPr/>
          <p:nvPr/>
        </p:nvSpPr>
        <p:spPr>
          <a:xfrm>
            <a:off x="7500342" y="8912066"/>
            <a:ext cx="1480780" cy="185142"/>
          </a:xfrm>
          <a:prstGeom prst="rect">
            <a:avLst/>
          </a:prstGeom>
          <a:noFill/>
          <a:ln/>
        </p:spPr>
        <p:txBody>
          <a:bodyPr wrap="none" lIns="0" tIns="0" rIns="0" bIns="0" rtlCol="0" anchor="t"/>
          <a:lstStyle/>
          <a:p>
            <a:pPr algn="l" indent="0" marL="0">
              <a:lnSpc>
                <a:spcPts val="1450"/>
              </a:lnSpc>
              <a:buNone/>
            </a:pPr>
            <a:r>
              <a:rPr lang="en-US" sz="1150" dirty="0">
                <a:solidFill>
                  <a:srgbClr val="55575A"/>
                </a:solidFill>
                <a:latin typeface="Inter" pitchFamily="34" charset="0"/>
                <a:ea typeface="Inter" pitchFamily="34" charset="-122"/>
                <a:cs typeface="Inter" pitchFamily="34" charset="-120"/>
              </a:rPr>
              <a:t>Ensure Explainability</a:t>
            </a:r>
            <a:endParaRPr lang="en-US" sz="1150" dirty="0"/>
          </a:p>
        </p:txBody>
      </p:sp>
      <p:sp>
        <p:nvSpPr>
          <p:cNvPr id="17" name="Text 14"/>
          <p:cNvSpPr/>
          <p:nvPr/>
        </p:nvSpPr>
        <p:spPr>
          <a:xfrm>
            <a:off x="7500342" y="9168170"/>
            <a:ext cx="6530340" cy="189548"/>
          </a:xfrm>
          <a:prstGeom prst="rect">
            <a:avLst/>
          </a:prstGeom>
          <a:noFill/>
          <a:ln/>
        </p:spPr>
        <p:txBody>
          <a:bodyPr wrap="non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Make decisions that are transparent, auditable, and operationally viable</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135" y="655677"/>
            <a:ext cx="7664529" cy="1155621"/>
          </a:xfrm>
          <a:prstGeom prst="rect">
            <a:avLst/>
          </a:prstGeom>
          <a:noFill/>
          <a:ln/>
        </p:spPr>
        <p:txBody>
          <a:bodyPr wrap="square" lIns="0" tIns="0" rIns="0" bIns="0" rtlCol="0" anchor="t"/>
          <a:lstStyle/>
          <a:p>
            <a:pPr algn="l" indent="0" marL="0">
              <a:lnSpc>
                <a:spcPts val="4550"/>
              </a:lnSpc>
              <a:buNone/>
            </a:pPr>
            <a:r>
              <a:rPr lang="en-US" sz="3600" dirty="0">
                <a:solidFill>
                  <a:srgbClr val="0C0D0F"/>
                </a:solidFill>
                <a:latin typeface="Inter" pitchFamily="34" charset="0"/>
                <a:ea typeface="Inter" pitchFamily="34" charset="-122"/>
                <a:cs typeface="Inter" pitchFamily="34" charset="-120"/>
              </a:rPr>
              <a:t>Dataset Overview: Real-World Fraud Dynamics</a:t>
            </a:r>
            <a:endParaRPr lang="en-US" sz="3600" dirty="0"/>
          </a:p>
        </p:txBody>
      </p:sp>
      <p:sp>
        <p:nvSpPr>
          <p:cNvPr id="4" name="Text 1"/>
          <p:cNvSpPr/>
          <p:nvPr/>
        </p:nvSpPr>
        <p:spPr>
          <a:xfrm>
            <a:off x="6226135" y="2088713"/>
            <a:ext cx="7664529" cy="887254"/>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Manrope" pitchFamily="34" charset="0"/>
                <a:ea typeface="Manrope" pitchFamily="34" charset="-122"/>
                <a:cs typeface="Manrope" pitchFamily="34" charset="-120"/>
              </a:rPr>
              <a:t>This project uses the ULB Credit Card Fraud Detection dataset, which closely mirrors actual payment fraud patterns encountered in production systems. The dataset's characteristics reflect the core challenges that fraud teams face daily.</a:t>
            </a:r>
            <a:endParaRPr lang="en-US" sz="1450" dirty="0"/>
          </a:p>
        </p:txBody>
      </p:sp>
      <p:sp>
        <p:nvSpPr>
          <p:cNvPr id="5" name="Shape 2"/>
          <p:cNvSpPr/>
          <p:nvPr/>
        </p:nvSpPr>
        <p:spPr>
          <a:xfrm>
            <a:off x="6226135" y="3183969"/>
            <a:ext cx="3739753" cy="1702713"/>
          </a:xfrm>
          <a:prstGeom prst="roundRect">
            <a:avLst>
              <a:gd name="adj" fmla="val 9776"/>
            </a:avLst>
          </a:prstGeom>
          <a:solidFill>
            <a:srgbClr val="FFFFFF"/>
          </a:solidFill>
          <a:ln w="22860">
            <a:solidFill>
              <a:srgbClr val="FF7047"/>
            </a:solidFill>
            <a:prstDash val="solid"/>
          </a:ln>
        </p:spPr>
      </p:sp>
      <p:sp>
        <p:nvSpPr>
          <p:cNvPr id="6" name="Text 3"/>
          <p:cNvSpPr/>
          <p:nvPr/>
        </p:nvSpPr>
        <p:spPr>
          <a:xfrm>
            <a:off x="6433899" y="3391733"/>
            <a:ext cx="2311718" cy="288965"/>
          </a:xfrm>
          <a:prstGeom prst="rect">
            <a:avLst/>
          </a:prstGeom>
          <a:noFill/>
          <a:ln/>
        </p:spPr>
        <p:txBody>
          <a:bodyPr wrap="none" lIns="0" tIns="0" rIns="0" bIns="0" rtlCol="0" anchor="t"/>
          <a:lstStyle/>
          <a:p>
            <a:pPr algn="l" indent="0" marL="0">
              <a:lnSpc>
                <a:spcPts val="2250"/>
              </a:lnSpc>
              <a:buNone/>
            </a:pPr>
            <a:r>
              <a:rPr lang="en-US" sz="1800" dirty="0">
                <a:solidFill>
                  <a:srgbClr val="55575A"/>
                </a:solidFill>
                <a:latin typeface="Inter" pitchFamily="34" charset="0"/>
                <a:ea typeface="Inter" pitchFamily="34" charset="-122"/>
                <a:cs typeface="Inter" pitchFamily="34" charset="-120"/>
              </a:rPr>
              <a:t>Dataset Size</a:t>
            </a:r>
            <a:endParaRPr lang="en-US" sz="1800" dirty="0"/>
          </a:p>
        </p:txBody>
      </p:sp>
      <p:sp>
        <p:nvSpPr>
          <p:cNvPr id="7" name="Text 4"/>
          <p:cNvSpPr/>
          <p:nvPr/>
        </p:nvSpPr>
        <p:spPr>
          <a:xfrm>
            <a:off x="6433899" y="3791664"/>
            <a:ext cx="3324225" cy="887254"/>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Manrope" pitchFamily="34" charset="0"/>
                <a:ea typeface="Manrope" pitchFamily="34" charset="-122"/>
                <a:cs typeface="Manrope" pitchFamily="34" charset="-120"/>
              </a:rPr>
              <a:t>284,807 total transactions collected over two days from European cardholders in September 2013</a:t>
            </a:r>
            <a:endParaRPr lang="en-US" sz="1450" dirty="0"/>
          </a:p>
        </p:txBody>
      </p:sp>
      <p:sp>
        <p:nvSpPr>
          <p:cNvPr id="8" name="Shape 5"/>
          <p:cNvSpPr/>
          <p:nvPr/>
        </p:nvSpPr>
        <p:spPr>
          <a:xfrm>
            <a:off x="10150793" y="3183969"/>
            <a:ext cx="3739872" cy="1702713"/>
          </a:xfrm>
          <a:prstGeom prst="roundRect">
            <a:avLst>
              <a:gd name="adj" fmla="val 9776"/>
            </a:avLst>
          </a:prstGeom>
          <a:solidFill>
            <a:srgbClr val="FFFFFF"/>
          </a:solidFill>
          <a:ln w="22860">
            <a:solidFill>
              <a:srgbClr val="FF7047"/>
            </a:solidFill>
            <a:prstDash val="solid"/>
          </a:ln>
        </p:spPr>
      </p:sp>
      <p:sp>
        <p:nvSpPr>
          <p:cNvPr id="9" name="Text 6"/>
          <p:cNvSpPr/>
          <p:nvPr/>
        </p:nvSpPr>
        <p:spPr>
          <a:xfrm>
            <a:off x="10358557" y="3391733"/>
            <a:ext cx="2311718" cy="288965"/>
          </a:xfrm>
          <a:prstGeom prst="rect">
            <a:avLst/>
          </a:prstGeom>
          <a:noFill/>
          <a:ln/>
        </p:spPr>
        <p:txBody>
          <a:bodyPr wrap="none" lIns="0" tIns="0" rIns="0" bIns="0" rtlCol="0" anchor="t"/>
          <a:lstStyle/>
          <a:p>
            <a:pPr algn="l" indent="0" marL="0">
              <a:lnSpc>
                <a:spcPts val="2250"/>
              </a:lnSpc>
              <a:buNone/>
            </a:pPr>
            <a:r>
              <a:rPr lang="en-US" sz="1800" dirty="0">
                <a:solidFill>
                  <a:srgbClr val="55575A"/>
                </a:solidFill>
                <a:latin typeface="Inter" pitchFamily="34" charset="0"/>
                <a:ea typeface="Inter" pitchFamily="34" charset="-122"/>
                <a:cs typeface="Inter" pitchFamily="34" charset="-120"/>
              </a:rPr>
              <a:t>Extreme Imbalance</a:t>
            </a:r>
            <a:endParaRPr lang="en-US" sz="1800" dirty="0"/>
          </a:p>
        </p:txBody>
      </p:sp>
      <p:sp>
        <p:nvSpPr>
          <p:cNvPr id="10" name="Text 7"/>
          <p:cNvSpPr/>
          <p:nvPr/>
        </p:nvSpPr>
        <p:spPr>
          <a:xfrm>
            <a:off x="10358557" y="3791664"/>
            <a:ext cx="3324344" cy="887254"/>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Manrope" pitchFamily="34" charset="0"/>
                <a:ea typeface="Manrope" pitchFamily="34" charset="-122"/>
                <a:cs typeface="Manrope" pitchFamily="34" charset="-120"/>
              </a:rPr>
              <a:t>Fraud rate of just 0.17% (492 frauds) creates significant class imbalance challenges for modeling</a:t>
            </a:r>
            <a:endParaRPr lang="en-US" sz="1450" dirty="0"/>
          </a:p>
        </p:txBody>
      </p:sp>
      <p:sp>
        <p:nvSpPr>
          <p:cNvPr id="11" name="Shape 8"/>
          <p:cNvSpPr/>
          <p:nvPr/>
        </p:nvSpPr>
        <p:spPr>
          <a:xfrm>
            <a:off x="6226135" y="5071586"/>
            <a:ext cx="7664529" cy="1406962"/>
          </a:xfrm>
          <a:prstGeom prst="roundRect">
            <a:avLst>
              <a:gd name="adj" fmla="val 11831"/>
            </a:avLst>
          </a:prstGeom>
          <a:solidFill>
            <a:srgbClr val="FFFFFF"/>
          </a:solidFill>
          <a:ln w="22860">
            <a:solidFill>
              <a:srgbClr val="FF7047"/>
            </a:solidFill>
            <a:prstDash val="solid"/>
          </a:ln>
        </p:spPr>
      </p:sp>
      <p:sp>
        <p:nvSpPr>
          <p:cNvPr id="12" name="Text 9"/>
          <p:cNvSpPr/>
          <p:nvPr/>
        </p:nvSpPr>
        <p:spPr>
          <a:xfrm>
            <a:off x="6433899" y="5279350"/>
            <a:ext cx="2311718" cy="288965"/>
          </a:xfrm>
          <a:prstGeom prst="rect">
            <a:avLst/>
          </a:prstGeom>
          <a:noFill/>
          <a:ln/>
        </p:spPr>
        <p:txBody>
          <a:bodyPr wrap="none" lIns="0" tIns="0" rIns="0" bIns="0" rtlCol="0" anchor="t"/>
          <a:lstStyle/>
          <a:p>
            <a:pPr algn="l" indent="0" marL="0">
              <a:lnSpc>
                <a:spcPts val="2250"/>
              </a:lnSpc>
              <a:buNone/>
            </a:pPr>
            <a:r>
              <a:rPr lang="en-US" sz="1800" dirty="0">
                <a:solidFill>
                  <a:srgbClr val="55575A"/>
                </a:solidFill>
                <a:latin typeface="Inter" pitchFamily="34" charset="0"/>
                <a:ea typeface="Inter" pitchFamily="34" charset="-122"/>
                <a:cs typeface="Inter" pitchFamily="34" charset="-120"/>
              </a:rPr>
              <a:t>Feature Engineering</a:t>
            </a:r>
            <a:endParaRPr lang="en-US" sz="1800" dirty="0"/>
          </a:p>
        </p:txBody>
      </p:sp>
      <p:sp>
        <p:nvSpPr>
          <p:cNvPr id="13" name="Text 10"/>
          <p:cNvSpPr/>
          <p:nvPr/>
        </p:nvSpPr>
        <p:spPr>
          <a:xfrm>
            <a:off x="6433899" y="5679281"/>
            <a:ext cx="7249001" cy="591503"/>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Manrope" pitchFamily="34" charset="0"/>
                <a:ea typeface="Manrope" pitchFamily="34" charset="-122"/>
                <a:cs typeface="Manrope" pitchFamily="34" charset="-120"/>
              </a:rPr>
              <a:t>28 PCA-transformed behavioral features (V1-V28) plus transaction amount and time since first transaction</a:t>
            </a:r>
            <a:endParaRPr lang="en-US" sz="1450" dirty="0"/>
          </a:p>
        </p:txBody>
      </p:sp>
      <p:sp>
        <p:nvSpPr>
          <p:cNvPr id="14" name="Text 11"/>
          <p:cNvSpPr/>
          <p:nvPr/>
        </p:nvSpPr>
        <p:spPr>
          <a:xfrm>
            <a:off x="6226135" y="6686550"/>
            <a:ext cx="7664529" cy="887254"/>
          </a:xfrm>
          <a:prstGeom prst="rect">
            <a:avLst/>
          </a:prstGeom>
          <a:noFill/>
          <a:ln/>
        </p:spPr>
        <p:txBody>
          <a:bodyPr wrap="square" lIns="0" tIns="0" rIns="0" bIns="0" rtlCol="0" anchor="t"/>
          <a:lstStyle/>
          <a:p>
            <a:pPr algn="l" indent="0" marL="0">
              <a:lnSpc>
                <a:spcPts val="2300"/>
              </a:lnSpc>
              <a:buNone/>
            </a:pPr>
            <a:r>
              <a:rPr lang="en-US" sz="1450" dirty="0">
                <a:solidFill>
                  <a:srgbClr val="55575A"/>
                </a:solidFill>
                <a:latin typeface="Manrope" pitchFamily="34" charset="0"/>
                <a:ea typeface="Manrope" pitchFamily="34" charset="-122"/>
                <a:cs typeface="Manrope" pitchFamily="34" charset="-120"/>
              </a:rPr>
              <a:t>The PCA transformation protects customer privacy while preserving behavioral patterns. This dataset structure is representative of how financial institutions handle sensitive transaction data while enabling effective fraud analysis.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44830" y="374571"/>
            <a:ext cx="3405664" cy="425648"/>
          </a:xfrm>
          <a:prstGeom prst="rect">
            <a:avLst/>
          </a:prstGeom>
          <a:noFill/>
          <a:ln/>
        </p:spPr>
        <p:txBody>
          <a:bodyPr wrap="none" lIns="0" tIns="0" rIns="0" bIns="0" rtlCol="0" anchor="t"/>
          <a:lstStyle/>
          <a:p>
            <a:pPr algn="l" indent="0" marL="0">
              <a:lnSpc>
                <a:spcPts val="3350"/>
              </a:lnSpc>
              <a:buNone/>
            </a:pPr>
            <a:r>
              <a:rPr lang="en-US" sz="2650" dirty="0">
                <a:solidFill>
                  <a:srgbClr val="0C0D0F"/>
                </a:solidFill>
                <a:latin typeface="Inter" pitchFamily="34" charset="0"/>
                <a:ea typeface="Inter" pitchFamily="34" charset="-122"/>
                <a:cs typeface="Inter" pitchFamily="34" charset="-120"/>
              </a:rPr>
              <a:t>Critical EDA Insights</a:t>
            </a:r>
            <a:endParaRPr lang="en-US" sz="2650" dirty="0"/>
          </a:p>
        </p:txBody>
      </p:sp>
      <p:sp>
        <p:nvSpPr>
          <p:cNvPr id="3" name="Text 1"/>
          <p:cNvSpPr/>
          <p:nvPr/>
        </p:nvSpPr>
        <p:spPr>
          <a:xfrm>
            <a:off x="544830" y="1140738"/>
            <a:ext cx="2173367" cy="255389"/>
          </a:xfrm>
          <a:prstGeom prst="rect">
            <a:avLst/>
          </a:prstGeom>
          <a:noFill/>
          <a:ln/>
        </p:spPr>
        <p:txBody>
          <a:bodyPr wrap="none" lIns="0" tIns="0" rIns="0" bIns="0" rtlCol="0" anchor="t"/>
          <a:lstStyle/>
          <a:p>
            <a:pPr algn="l" indent="0" marL="0">
              <a:lnSpc>
                <a:spcPts val="2000"/>
              </a:lnSpc>
              <a:buNone/>
            </a:pPr>
            <a:r>
              <a:rPr lang="en-US" sz="1600" dirty="0">
                <a:solidFill>
                  <a:srgbClr val="0C0D0F"/>
                </a:solidFill>
                <a:latin typeface="Inter" pitchFamily="34" charset="0"/>
                <a:ea typeface="Inter" pitchFamily="34" charset="-122"/>
                <a:cs typeface="Inter" pitchFamily="34" charset="-120"/>
              </a:rPr>
              <a:t>Risk-Focused Analysis</a:t>
            </a:r>
            <a:endParaRPr lang="en-US" sz="1600" dirty="0"/>
          </a:p>
        </p:txBody>
      </p:sp>
      <p:sp>
        <p:nvSpPr>
          <p:cNvPr id="4" name="Text 2"/>
          <p:cNvSpPr/>
          <p:nvPr/>
        </p:nvSpPr>
        <p:spPr>
          <a:xfrm>
            <a:off x="544830" y="1532334"/>
            <a:ext cx="5910620" cy="653653"/>
          </a:xfrm>
          <a:prstGeom prst="rect">
            <a:avLst/>
          </a:prstGeom>
          <a:noFill/>
          <a:ln/>
        </p:spPr>
        <p:txBody>
          <a:bodyPr wrap="square" lIns="0" tIns="0" rIns="0" bIns="0" rtlCol="0" anchor="t"/>
          <a:lstStyle/>
          <a:p>
            <a:pPr algn="l" indent="0" marL="0">
              <a:lnSpc>
                <a:spcPts val="1700"/>
              </a:lnSpc>
              <a:buNone/>
            </a:pPr>
            <a:r>
              <a:rPr lang="en-US" sz="1050" dirty="0">
                <a:solidFill>
                  <a:srgbClr val="55575A"/>
                </a:solidFill>
                <a:latin typeface="Manrope" pitchFamily="34" charset="0"/>
                <a:ea typeface="Manrope" pitchFamily="34" charset="-122"/>
                <a:cs typeface="Manrope" pitchFamily="34" charset="-120"/>
              </a:rPr>
              <a:t>Exploratory data analysis was conducted through a product and risk management lens, not just statistical exploration. This revealed several insights that fundamentally shaped our modeling approach.</a:t>
            </a:r>
            <a:endParaRPr lang="en-US" sz="1050" dirty="0"/>
          </a:p>
        </p:txBody>
      </p:sp>
      <p:sp>
        <p:nvSpPr>
          <p:cNvPr id="5" name="Text 3"/>
          <p:cNvSpPr/>
          <p:nvPr/>
        </p:nvSpPr>
        <p:spPr>
          <a:xfrm>
            <a:off x="544830" y="2308503"/>
            <a:ext cx="5910620" cy="435769"/>
          </a:xfrm>
          <a:prstGeom prst="rect">
            <a:avLst/>
          </a:prstGeom>
          <a:noFill/>
          <a:ln/>
        </p:spPr>
        <p:txBody>
          <a:bodyPr wrap="square" lIns="0" tIns="0" rIns="0" bIns="0" rtlCol="0" anchor="t"/>
          <a:lstStyle/>
          <a:p>
            <a:pPr algn="l" indent="0" marL="0">
              <a:lnSpc>
                <a:spcPts val="1700"/>
              </a:lnSpc>
              <a:buNone/>
            </a:pPr>
            <a:r>
              <a:rPr lang="en-US" sz="1050" b="1" dirty="0">
                <a:solidFill>
                  <a:srgbClr val="55575A"/>
                </a:solidFill>
                <a:latin typeface="Manrope" pitchFamily="34" charset="0"/>
                <a:ea typeface="Manrope" pitchFamily="34" charset="-122"/>
                <a:cs typeface="Manrope" pitchFamily="34" charset="-120"/>
              </a:rPr>
              <a:t>Extreme rarity:</a:t>
            </a:r>
            <a:pPr algn="l" indent="0" marL="0">
              <a:lnSpc>
                <a:spcPts val="1700"/>
              </a:lnSpc>
              <a:buNone/>
            </a:pPr>
            <a:r>
              <a:rPr lang="en-US" sz="1050" dirty="0">
                <a:solidFill>
                  <a:srgbClr val="55575A"/>
                </a:solidFill>
                <a:latin typeface="Manrope" pitchFamily="34" charset="0"/>
                <a:ea typeface="Manrope" pitchFamily="34" charset="-122"/>
                <a:cs typeface="Manrope" pitchFamily="34" charset="-120"/>
              </a:rPr>
              <a:t> With fraud at 0.17%, accuracy becomes a misleading metric. A model that predicts "legitimate" for every transaction achieves 99.83% accuracy but catches zero fraud.</a:t>
            </a:r>
            <a:endParaRPr lang="en-US" sz="1050" dirty="0"/>
          </a:p>
        </p:txBody>
      </p:sp>
      <p:sp>
        <p:nvSpPr>
          <p:cNvPr id="6" name="Text 4"/>
          <p:cNvSpPr/>
          <p:nvPr/>
        </p:nvSpPr>
        <p:spPr>
          <a:xfrm>
            <a:off x="544830" y="2866787"/>
            <a:ext cx="5910620" cy="435769"/>
          </a:xfrm>
          <a:prstGeom prst="rect">
            <a:avLst/>
          </a:prstGeom>
          <a:noFill/>
          <a:ln/>
        </p:spPr>
        <p:txBody>
          <a:bodyPr wrap="square" lIns="0" tIns="0" rIns="0" bIns="0" rtlCol="0" anchor="t"/>
          <a:lstStyle/>
          <a:p>
            <a:pPr algn="l" indent="0" marL="0">
              <a:lnSpc>
                <a:spcPts val="1700"/>
              </a:lnSpc>
              <a:buNone/>
            </a:pPr>
            <a:r>
              <a:rPr lang="en-US" sz="1050" b="1" dirty="0">
                <a:solidFill>
                  <a:srgbClr val="55575A"/>
                </a:solidFill>
                <a:latin typeface="Manrope" pitchFamily="34" charset="0"/>
                <a:ea typeface="Manrope" pitchFamily="34" charset="-122"/>
                <a:cs typeface="Manrope" pitchFamily="34" charset="-120"/>
              </a:rPr>
              <a:t>Feature overlap:</a:t>
            </a:r>
            <a:pPr algn="l" indent="0" marL="0">
              <a:lnSpc>
                <a:spcPts val="1700"/>
              </a:lnSpc>
              <a:buNone/>
            </a:pPr>
            <a:r>
              <a:rPr lang="en-US" sz="1050" dirty="0">
                <a:solidFill>
                  <a:srgbClr val="55575A"/>
                </a:solidFill>
                <a:latin typeface="Manrope" pitchFamily="34" charset="0"/>
                <a:ea typeface="Manrope" pitchFamily="34" charset="-122"/>
                <a:cs typeface="Manrope" pitchFamily="34" charset="-120"/>
              </a:rPr>
              <a:t> Fraud and legitimate transactions show substantial overlap in transaction amounts, making simple threshold rules insufficient.</a:t>
            </a:r>
            <a:endParaRPr lang="en-US" sz="1050" dirty="0"/>
          </a:p>
        </p:txBody>
      </p:sp>
      <p:sp>
        <p:nvSpPr>
          <p:cNvPr id="7" name="Text 5"/>
          <p:cNvSpPr/>
          <p:nvPr/>
        </p:nvSpPr>
        <p:spPr>
          <a:xfrm>
            <a:off x="544830" y="3425071"/>
            <a:ext cx="5910620" cy="435769"/>
          </a:xfrm>
          <a:prstGeom prst="rect">
            <a:avLst/>
          </a:prstGeom>
          <a:noFill/>
          <a:ln/>
        </p:spPr>
        <p:txBody>
          <a:bodyPr wrap="square" lIns="0" tIns="0" rIns="0" bIns="0" rtlCol="0" anchor="t"/>
          <a:lstStyle/>
          <a:p>
            <a:pPr algn="l" indent="0" marL="0">
              <a:lnSpc>
                <a:spcPts val="1700"/>
              </a:lnSpc>
              <a:buNone/>
            </a:pPr>
            <a:r>
              <a:rPr lang="en-US" sz="1050" b="1" dirty="0">
                <a:solidFill>
                  <a:srgbClr val="55575A"/>
                </a:solidFill>
                <a:latin typeface="Manrope" pitchFamily="34" charset="0"/>
                <a:ea typeface="Manrope" pitchFamily="34" charset="-122"/>
                <a:cs typeface="Manrope" pitchFamily="34" charset="-120"/>
              </a:rPr>
              <a:t>Temporal distribution:</a:t>
            </a:r>
            <a:pPr algn="l" indent="0" marL="0">
              <a:lnSpc>
                <a:spcPts val="1700"/>
              </a:lnSpc>
              <a:buNone/>
            </a:pPr>
            <a:r>
              <a:rPr lang="en-US" sz="1050" dirty="0">
                <a:solidFill>
                  <a:srgbClr val="55575A"/>
                </a:solidFill>
                <a:latin typeface="Manrope" pitchFamily="34" charset="0"/>
                <a:ea typeface="Manrope" pitchFamily="34" charset="-122"/>
                <a:cs typeface="Manrope" pitchFamily="34" charset="-120"/>
              </a:rPr>
              <a:t> Fraud occurs consistently across time periods, eliminating the possibility of simple time-based rules.</a:t>
            </a:r>
            <a:endParaRPr lang="en-US" sz="1050" dirty="0"/>
          </a:p>
        </p:txBody>
      </p:sp>
      <p:pic>
        <p:nvPicPr>
          <p:cNvPr id="8" name="Image 0" descr="preencoded.png">    </p:cNvPr>
          <p:cNvPicPr>
            <a:picLocks noChangeAspect="1"/>
          </p:cNvPicPr>
          <p:nvPr/>
        </p:nvPicPr>
        <p:blipFill>
          <a:blip r:embed="rId1"/>
          <a:stretch>
            <a:fillRect/>
          </a:stretch>
        </p:blipFill>
        <p:spPr>
          <a:xfrm>
            <a:off x="6795254" y="1157764"/>
            <a:ext cx="7297817" cy="7297817"/>
          </a:xfrm>
          <a:prstGeom prst="rect">
            <a:avLst/>
          </a:prstGeom>
        </p:spPr>
      </p:pic>
      <p:sp>
        <p:nvSpPr>
          <p:cNvPr id="9" name="Shape 6"/>
          <p:cNvSpPr/>
          <p:nvPr/>
        </p:nvSpPr>
        <p:spPr>
          <a:xfrm>
            <a:off x="544830" y="8762048"/>
            <a:ext cx="13540740" cy="578763"/>
          </a:xfrm>
          <a:prstGeom prst="roundRect">
            <a:avLst>
              <a:gd name="adj" fmla="val 21184"/>
            </a:avLst>
          </a:prstGeom>
          <a:solidFill>
            <a:srgbClr val="FFC4B3"/>
          </a:solidFill>
          <a:ln/>
        </p:spPr>
      </p:sp>
      <p:pic>
        <p:nvPicPr>
          <p:cNvPr id="10" name="Image 1" descr="preencoded.png">    </p:cNvPr>
          <p:cNvPicPr>
            <a:picLocks noChangeAspect="1"/>
          </p:cNvPicPr>
          <p:nvPr/>
        </p:nvPicPr>
        <p:blipFill>
          <a:blip r:embed="rId2"/>
          <a:stretch>
            <a:fillRect/>
          </a:stretch>
        </p:blipFill>
        <p:spPr>
          <a:xfrm>
            <a:off x="681038" y="8973145"/>
            <a:ext cx="170259" cy="136208"/>
          </a:xfrm>
          <a:prstGeom prst="rect">
            <a:avLst/>
          </a:prstGeom>
        </p:spPr>
      </p:pic>
      <p:sp>
        <p:nvSpPr>
          <p:cNvPr id="11" name="Text 7"/>
          <p:cNvSpPr/>
          <p:nvPr/>
        </p:nvSpPr>
        <p:spPr>
          <a:xfrm>
            <a:off x="987504" y="8932307"/>
            <a:ext cx="12961858" cy="217884"/>
          </a:xfrm>
          <a:prstGeom prst="rect">
            <a:avLst/>
          </a:prstGeom>
          <a:noFill/>
          <a:ln/>
        </p:spPr>
        <p:txBody>
          <a:bodyPr wrap="none" lIns="0" tIns="0" rIns="0" bIns="0" rtlCol="0" anchor="t"/>
          <a:lstStyle/>
          <a:p>
            <a:pPr algn="l" indent="0" marL="0">
              <a:lnSpc>
                <a:spcPts val="1700"/>
              </a:lnSpc>
              <a:buNone/>
            </a:pPr>
            <a:r>
              <a:rPr lang="en-US" sz="1050" b="1" dirty="0">
                <a:solidFill>
                  <a:srgbClr val="000000"/>
                </a:solidFill>
                <a:latin typeface="Manrope" pitchFamily="34" charset="0"/>
                <a:ea typeface="Manrope" pitchFamily="34" charset="-122"/>
                <a:cs typeface="Manrope" pitchFamily="34" charset="-120"/>
              </a:rPr>
              <a:t>Key Takeaway:</a:t>
            </a:r>
            <a:pPr algn="l" indent="0" marL="0">
              <a:lnSpc>
                <a:spcPts val="1700"/>
              </a:lnSpc>
              <a:buNone/>
            </a:pPr>
            <a:r>
              <a:rPr lang="en-US" sz="1050" dirty="0">
                <a:solidFill>
                  <a:srgbClr val="000000"/>
                </a:solidFill>
                <a:latin typeface="Manrope" pitchFamily="34" charset="0"/>
                <a:ea typeface="Manrope" pitchFamily="34" charset="-122"/>
                <a:cs typeface="Manrope" pitchFamily="34" charset="-120"/>
              </a:rPr>
              <a:t> These insights justified moving beyond pure ML to a hybrid system combining machine learning with business rules and operational constraints.</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3750" y="497443"/>
            <a:ext cx="5498663" cy="552569"/>
          </a:xfrm>
          <a:prstGeom prst="rect">
            <a:avLst/>
          </a:prstGeom>
          <a:noFill/>
          <a:ln/>
        </p:spPr>
        <p:txBody>
          <a:bodyPr wrap="none" lIns="0" tIns="0" rIns="0" bIns="0" rtlCol="0" anchor="t"/>
          <a:lstStyle/>
          <a:p>
            <a:pPr algn="l" indent="0" marL="0">
              <a:lnSpc>
                <a:spcPts val="4350"/>
              </a:lnSpc>
              <a:buNone/>
            </a:pPr>
            <a:r>
              <a:rPr lang="en-US" sz="3450" dirty="0">
                <a:solidFill>
                  <a:srgbClr val="0C0D0F"/>
                </a:solidFill>
                <a:latin typeface="Inter" pitchFamily="34" charset="0"/>
                <a:ea typeface="Inter" pitchFamily="34" charset="-122"/>
                <a:cs typeface="Inter" pitchFamily="34" charset="-120"/>
              </a:rPr>
              <a:t>Data Quality &amp; Preparation</a:t>
            </a:r>
            <a:endParaRPr lang="en-US" sz="3450" dirty="0"/>
          </a:p>
        </p:txBody>
      </p:sp>
      <p:sp>
        <p:nvSpPr>
          <p:cNvPr id="4" name="Text 1"/>
          <p:cNvSpPr/>
          <p:nvPr/>
        </p:nvSpPr>
        <p:spPr>
          <a:xfrm>
            <a:off x="6193750" y="1315283"/>
            <a:ext cx="176808" cy="220980"/>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Inter Light" pitchFamily="34" charset="0"/>
                <a:ea typeface="Inter Light" pitchFamily="34" charset="-122"/>
                <a:cs typeface="Inter Light" pitchFamily="34" charset="-120"/>
              </a:rPr>
              <a:t>01</a:t>
            </a:r>
            <a:endParaRPr lang="en-US" sz="1350" dirty="0"/>
          </a:p>
        </p:txBody>
      </p:sp>
      <p:sp>
        <p:nvSpPr>
          <p:cNvPr id="5" name="Shape 2"/>
          <p:cNvSpPr/>
          <p:nvPr/>
        </p:nvSpPr>
        <p:spPr>
          <a:xfrm>
            <a:off x="6193750" y="1592937"/>
            <a:ext cx="7729299" cy="22860"/>
          </a:xfrm>
          <a:prstGeom prst="rect">
            <a:avLst/>
          </a:prstGeom>
          <a:solidFill>
            <a:srgbClr val="FF7047"/>
          </a:solidFill>
          <a:ln/>
        </p:spPr>
      </p:sp>
      <p:sp>
        <p:nvSpPr>
          <p:cNvPr id="6" name="Text 3"/>
          <p:cNvSpPr/>
          <p:nvPr/>
        </p:nvSpPr>
        <p:spPr>
          <a:xfrm>
            <a:off x="6193750" y="1727002"/>
            <a:ext cx="2694384" cy="276344"/>
          </a:xfrm>
          <a:prstGeom prst="rect">
            <a:avLst/>
          </a:prstGeom>
          <a:noFill/>
          <a:ln/>
        </p:spPr>
        <p:txBody>
          <a:bodyPr wrap="none" lIns="0" tIns="0" rIns="0" bIns="0" rtlCol="0" anchor="t"/>
          <a:lstStyle/>
          <a:p>
            <a:pPr algn="l" indent="0" marL="0">
              <a:lnSpc>
                <a:spcPts val="2150"/>
              </a:lnSpc>
              <a:buNone/>
            </a:pPr>
            <a:r>
              <a:rPr lang="en-US" sz="1700" dirty="0">
                <a:solidFill>
                  <a:srgbClr val="55575A"/>
                </a:solidFill>
                <a:latin typeface="Inter" pitchFamily="34" charset="0"/>
                <a:ea typeface="Inter" pitchFamily="34" charset="-122"/>
                <a:cs typeface="Inter" pitchFamily="34" charset="-120"/>
              </a:rPr>
              <a:t>Missing Value Verification</a:t>
            </a:r>
            <a:endParaRPr lang="en-US" sz="1700" dirty="0"/>
          </a:p>
        </p:txBody>
      </p:sp>
      <p:sp>
        <p:nvSpPr>
          <p:cNvPr id="7" name="Text 4"/>
          <p:cNvSpPr/>
          <p:nvPr/>
        </p:nvSpPr>
        <p:spPr>
          <a:xfrm>
            <a:off x="6193750" y="2109430"/>
            <a:ext cx="7729299" cy="282893"/>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Confirmed zero missing values across all features, ensuring complete data for training</a:t>
            </a:r>
            <a:endParaRPr lang="en-US" sz="1350" dirty="0"/>
          </a:p>
        </p:txBody>
      </p:sp>
      <p:sp>
        <p:nvSpPr>
          <p:cNvPr id="8" name="Text 5"/>
          <p:cNvSpPr/>
          <p:nvPr/>
        </p:nvSpPr>
        <p:spPr>
          <a:xfrm>
            <a:off x="6193750" y="2701766"/>
            <a:ext cx="176808" cy="220980"/>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Inter Light" pitchFamily="34" charset="0"/>
                <a:ea typeface="Inter Light" pitchFamily="34" charset="-122"/>
                <a:cs typeface="Inter Light" pitchFamily="34" charset="-120"/>
              </a:rPr>
              <a:t>02</a:t>
            </a:r>
            <a:endParaRPr lang="en-US" sz="1350" dirty="0"/>
          </a:p>
        </p:txBody>
      </p:sp>
      <p:sp>
        <p:nvSpPr>
          <p:cNvPr id="9" name="Shape 6"/>
          <p:cNvSpPr/>
          <p:nvPr/>
        </p:nvSpPr>
        <p:spPr>
          <a:xfrm>
            <a:off x="6193750" y="2979420"/>
            <a:ext cx="7729299" cy="22860"/>
          </a:xfrm>
          <a:prstGeom prst="rect">
            <a:avLst/>
          </a:prstGeom>
          <a:solidFill>
            <a:srgbClr val="FF7047"/>
          </a:solidFill>
          <a:ln/>
        </p:spPr>
      </p:sp>
      <p:sp>
        <p:nvSpPr>
          <p:cNvPr id="10" name="Text 7"/>
          <p:cNvSpPr/>
          <p:nvPr/>
        </p:nvSpPr>
        <p:spPr>
          <a:xfrm>
            <a:off x="6193750" y="3113484"/>
            <a:ext cx="2378393" cy="276344"/>
          </a:xfrm>
          <a:prstGeom prst="rect">
            <a:avLst/>
          </a:prstGeom>
          <a:noFill/>
          <a:ln/>
        </p:spPr>
        <p:txBody>
          <a:bodyPr wrap="none" lIns="0" tIns="0" rIns="0" bIns="0" rtlCol="0" anchor="t"/>
          <a:lstStyle/>
          <a:p>
            <a:pPr algn="l" indent="0" marL="0">
              <a:lnSpc>
                <a:spcPts val="2150"/>
              </a:lnSpc>
              <a:buNone/>
            </a:pPr>
            <a:r>
              <a:rPr lang="en-US" sz="1700" dirty="0">
                <a:solidFill>
                  <a:srgbClr val="55575A"/>
                </a:solidFill>
                <a:latin typeface="Inter" pitchFamily="34" charset="0"/>
                <a:ea typeface="Inter" pitchFamily="34" charset="-122"/>
                <a:cs typeface="Inter" pitchFamily="34" charset="-120"/>
              </a:rPr>
              <a:t>Target Label Validation</a:t>
            </a:r>
            <a:endParaRPr lang="en-US" sz="1700" dirty="0"/>
          </a:p>
        </p:txBody>
      </p:sp>
      <p:sp>
        <p:nvSpPr>
          <p:cNvPr id="11" name="Text 8"/>
          <p:cNvSpPr/>
          <p:nvPr/>
        </p:nvSpPr>
        <p:spPr>
          <a:xfrm>
            <a:off x="6193750" y="3495913"/>
            <a:ext cx="7729299" cy="282893"/>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Validated binary target distribution and verified numeric ranges across all features</a:t>
            </a:r>
            <a:endParaRPr lang="en-US" sz="1350" dirty="0"/>
          </a:p>
        </p:txBody>
      </p:sp>
      <p:sp>
        <p:nvSpPr>
          <p:cNvPr id="12" name="Text 9"/>
          <p:cNvSpPr/>
          <p:nvPr/>
        </p:nvSpPr>
        <p:spPr>
          <a:xfrm>
            <a:off x="6193750" y="4088249"/>
            <a:ext cx="176808" cy="220980"/>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Inter Light" pitchFamily="34" charset="0"/>
                <a:ea typeface="Inter Light" pitchFamily="34" charset="-122"/>
                <a:cs typeface="Inter Light" pitchFamily="34" charset="-120"/>
              </a:rPr>
              <a:t>03</a:t>
            </a:r>
            <a:endParaRPr lang="en-US" sz="1350" dirty="0"/>
          </a:p>
        </p:txBody>
      </p:sp>
      <p:sp>
        <p:nvSpPr>
          <p:cNvPr id="13" name="Shape 10"/>
          <p:cNvSpPr/>
          <p:nvPr/>
        </p:nvSpPr>
        <p:spPr>
          <a:xfrm>
            <a:off x="6193750" y="4365903"/>
            <a:ext cx="7729299" cy="22860"/>
          </a:xfrm>
          <a:prstGeom prst="rect">
            <a:avLst/>
          </a:prstGeom>
          <a:solidFill>
            <a:srgbClr val="FF7047"/>
          </a:solidFill>
          <a:ln/>
        </p:spPr>
      </p:sp>
      <p:sp>
        <p:nvSpPr>
          <p:cNvPr id="14" name="Text 11"/>
          <p:cNvSpPr/>
          <p:nvPr/>
        </p:nvSpPr>
        <p:spPr>
          <a:xfrm>
            <a:off x="6193750" y="4499967"/>
            <a:ext cx="2210514" cy="276344"/>
          </a:xfrm>
          <a:prstGeom prst="rect">
            <a:avLst/>
          </a:prstGeom>
          <a:noFill/>
          <a:ln/>
        </p:spPr>
        <p:txBody>
          <a:bodyPr wrap="none" lIns="0" tIns="0" rIns="0" bIns="0" rtlCol="0" anchor="t"/>
          <a:lstStyle/>
          <a:p>
            <a:pPr algn="l" indent="0" marL="0">
              <a:lnSpc>
                <a:spcPts val="2150"/>
              </a:lnSpc>
              <a:buNone/>
            </a:pPr>
            <a:r>
              <a:rPr lang="en-US" sz="1700" dirty="0">
                <a:solidFill>
                  <a:srgbClr val="55575A"/>
                </a:solidFill>
                <a:latin typeface="Inter" pitchFamily="34" charset="0"/>
                <a:ea typeface="Inter" pitchFamily="34" charset="-122"/>
                <a:cs typeface="Inter" pitchFamily="34" charset="-120"/>
              </a:rPr>
              <a:t>Duplicate Detection</a:t>
            </a:r>
            <a:endParaRPr lang="en-US" sz="1700" dirty="0"/>
          </a:p>
        </p:txBody>
      </p:sp>
      <p:sp>
        <p:nvSpPr>
          <p:cNvPr id="15" name="Text 12"/>
          <p:cNvSpPr/>
          <p:nvPr/>
        </p:nvSpPr>
        <p:spPr>
          <a:xfrm>
            <a:off x="6193750" y="4882396"/>
            <a:ext cx="7729299" cy="282893"/>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Identified and removed 1,081 duplicate transactions that could cause data leakage</a:t>
            </a:r>
            <a:endParaRPr lang="en-US" sz="1350" dirty="0"/>
          </a:p>
        </p:txBody>
      </p:sp>
      <p:sp>
        <p:nvSpPr>
          <p:cNvPr id="16" name="Text 13"/>
          <p:cNvSpPr/>
          <p:nvPr/>
        </p:nvSpPr>
        <p:spPr>
          <a:xfrm>
            <a:off x="6193750" y="5474732"/>
            <a:ext cx="176808" cy="220980"/>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Inter Light" pitchFamily="34" charset="0"/>
                <a:ea typeface="Inter Light" pitchFamily="34" charset="-122"/>
                <a:cs typeface="Inter Light" pitchFamily="34" charset="-120"/>
              </a:rPr>
              <a:t>04</a:t>
            </a:r>
            <a:endParaRPr lang="en-US" sz="1350" dirty="0"/>
          </a:p>
        </p:txBody>
      </p:sp>
      <p:sp>
        <p:nvSpPr>
          <p:cNvPr id="17" name="Shape 14"/>
          <p:cNvSpPr/>
          <p:nvPr/>
        </p:nvSpPr>
        <p:spPr>
          <a:xfrm>
            <a:off x="6193750" y="5752386"/>
            <a:ext cx="7729299" cy="22860"/>
          </a:xfrm>
          <a:prstGeom prst="rect">
            <a:avLst/>
          </a:prstGeom>
          <a:solidFill>
            <a:srgbClr val="FF7047"/>
          </a:solidFill>
          <a:ln/>
        </p:spPr>
      </p:sp>
      <p:sp>
        <p:nvSpPr>
          <p:cNvPr id="18" name="Text 15"/>
          <p:cNvSpPr/>
          <p:nvPr/>
        </p:nvSpPr>
        <p:spPr>
          <a:xfrm>
            <a:off x="6193750" y="5886450"/>
            <a:ext cx="2210514" cy="276344"/>
          </a:xfrm>
          <a:prstGeom prst="rect">
            <a:avLst/>
          </a:prstGeom>
          <a:noFill/>
          <a:ln/>
        </p:spPr>
        <p:txBody>
          <a:bodyPr wrap="none" lIns="0" tIns="0" rIns="0" bIns="0" rtlCol="0" anchor="t"/>
          <a:lstStyle/>
          <a:p>
            <a:pPr algn="l" indent="0" marL="0">
              <a:lnSpc>
                <a:spcPts val="2150"/>
              </a:lnSpc>
              <a:buNone/>
            </a:pPr>
            <a:r>
              <a:rPr lang="en-US" sz="1700" dirty="0">
                <a:solidFill>
                  <a:srgbClr val="55575A"/>
                </a:solidFill>
                <a:latin typeface="Inter" pitchFamily="34" charset="0"/>
                <a:ea typeface="Inter" pitchFamily="34" charset="-122"/>
                <a:cs typeface="Inter" pitchFamily="34" charset="-120"/>
              </a:rPr>
              <a:t>Leakage Prevention</a:t>
            </a:r>
            <a:endParaRPr lang="en-US" sz="1700" dirty="0"/>
          </a:p>
        </p:txBody>
      </p:sp>
      <p:sp>
        <p:nvSpPr>
          <p:cNvPr id="19" name="Text 16"/>
          <p:cNvSpPr/>
          <p:nvPr/>
        </p:nvSpPr>
        <p:spPr>
          <a:xfrm>
            <a:off x="6193750" y="6268879"/>
            <a:ext cx="7729299" cy="282893"/>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Ensured train-test split integrity to guarantee realistic evaluation metrics</a:t>
            </a:r>
            <a:endParaRPr lang="en-US" sz="1350" dirty="0"/>
          </a:p>
        </p:txBody>
      </p:sp>
      <p:sp>
        <p:nvSpPr>
          <p:cNvPr id="20" name="Text 17"/>
          <p:cNvSpPr/>
          <p:nvPr/>
        </p:nvSpPr>
        <p:spPr>
          <a:xfrm>
            <a:off x="6193750" y="6883360"/>
            <a:ext cx="7729299" cy="848678"/>
          </a:xfrm>
          <a:prstGeom prst="rect">
            <a:avLst/>
          </a:prstGeom>
          <a:noFill/>
          <a:ln/>
        </p:spPr>
        <p:txBody>
          <a:bodyPr wrap="squar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This rigorous data validation ensured production-quality evaluation and prevented optimistic performance estimates that would fail in deployment. Data leakage from duplicates would artificially inflate recall metrics by allowing the model to "memorize" fraudulent patterns.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6167" y="679609"/>
            <a:ext cx="8669893" cy="598527"/>
          </a:xfrm>
          <a:prstGeom prst="rect">
            <a:avLst/>
          </a:prstGeom>
          <a:noFill/>
          <a:ln/>
        </p:spPr>
        <p:txBody>
          <a:bodyPr wrap="none" lIns="0" tIns="0" rIns="0" bIns="0" rtlCol="0" anchor="t"/>
          <a:lstStyle/>
          <a:p>
            <a:pPr algn="l" indent="0" marL="0">
              <a:lnSpc>
                <a:spcPts val="4700"/>
              </a:lnSpc>
              <a:buNone/>
            </a:pPr>
            <a:r>
              <a:rPr lang="en-US" sz="3750" dirty="0">
                <a:solidFill>
                  <a:srgbClr val="0C0D0F"/>
                </a:solidFill>
                <a:latin typeface="Inter" pitchFamily="34" charset="0"/>
                <a:ea typeface="Inter" pitchFamily="34" charset="-122"/>
                <a:cs typeface="Inter" pitchFamily="34" charset="-120"/>
              </a:rPr>
              <a:t>Baseline ML Model: The Reality Check</a:t>
            </a:r>
            <a:endParaRPr lang="en-US" sz="3750" dirty="0"/>
          </a:p>
        </p:txBody>
      </p:sp>
      <p:sp>
        <p:nvSpPr>
          <p:cNvPr id="3" name="Text 1"/>
          <p:cNvSpPr/>
          <p:nvPr/>
        </p:nvSpPr>
        <p:spPr>
          <a:xfrm>
            <a:off x="766167" y="1756886"/>
            <a:ext cx="2873335" cy="359092"/>
          </a:xfrm>
          <a:prstGeom prst="rect">
            <a:avLst/>
          </a:prstGeom>
          <a:noFill/>
          <a:ln/>
        </p:spPr>
        <p:txBody>
          <a:bodyPr wrap="none" lIns="0" tIns="0" rIns="0" bIns="0" rtlCol="0" anchor="t"/>
          <a:lstStyle/>
          <a:p>
            <a:pPr algn="l" indent="0" marL="0">
              <a:lnSpc>
                <a:spcPts val="2800"/>
              </a:lnSpc>
              <a:buNone/>
            </a:pPr>
            <a:r>
              <a:rPr lang="en-US" sz="2250" dirty="0">
                <a:solidFill>
                  <a:srgbClr val="0C0D0F"/>
                </a:solidFill>
                <a:latin typeface="Inter" pitchFamily="34" charset="0"/>
                <a:ea typeface="Inter" pitchFamily="34" charset="-122"/>
                <a:cs typeface="Inter" pitchFamily="34" charset="-120"/>
              </a:rPr>
              <a:t>Model Selection</a:t>
            </a:r>
            <a:endParaRPr lang="en-US" sz="2250" dirty="0"/>
          </a:p>
        </p:txBody>
      </p:sp>
      <p:sp>
        <p:nvSpPr>
          <p:cNvPr id="4" name="Text 2"/>
          <p:cNvSpPr/>
          <p:nvPr/>
        </p:nvSpPr>
        <p:spPr>
          <a:xfrm>
            <a:off x="766167" y="2307431"/>
            <a:ext cx="4958834" cy="919401"/>
          </a:xfrm>
          <a:prstGeom prst="rect">
            <a:avLst/>
          </a:prstGeom>
          <a:noFill/>
          <a:ln/>
        </p:spPr>
        <p:txBody>
          <a:bodyPr wrap="square" lIns="0" tIns="0" rIns="0" bIns="0" rtlCol="0" anchor="t"/>
          <a:lstStyle/>
          <a:p>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We started with Logistic Regression using class weighting to handle extreme imbalance. This choice was deliberate:</a:t>
            </a:r>
            <a:endParaRPr lang="en-US" sz="1500" dirty="0"/>
          </a:p>
        </p:txBody>
      </p:sp>
      <p:sp>
        <p:nvSpPr>
          <p:cNvPr id="5" name="Text 3"/>
          <p:cNvSpPr/>
          <p:nvPr/>
        </p:nvSpPr>
        <p:spPr>
          <a:xfrm>
            <a:off x="766167" y="3399115"/>
            <a:ext cx="4958834" cy="612934"/>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5575A"/>
                </a:solidFill>
                <a:latin typeface="Manrope" pitchFamily="34" charset="0"/>
                <a:ea typeface="Manrope" pitchFamily="34" charset="-122"/>
                <a:cs typeface="Manrope" pitchFamily="34" charset="-120"/>
              </a:rPr>
              <a:t>Interpretability:</a:t>
            </a:r>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 Coefficients are explainable to operations teams</a:t>
            </a:r>
            <a:endParaRPr lang="en-US" sz="1500" dirty="0"/>
          </a:p>
        </p:txBody>
      </p:sp>
      <p:sp>
        <p:nvSpPr>
          <p:cNvPr id="6" name="Text 4"/>
          <p:cNvSpPr/>
          <p:nvPr/>
        </p:nvSpPr>
        <p:spPr>
          <a:xfrm>
            <a:off x="766167" y="4079081"/>
            <a:ext cx="4958834" cy="612934"/>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5575A"/>
                </a:solidFill>
                <a:latin typeface="Manrope" pitchFamily="34" charset="0"/>
                <a:ea typeface="Manrope" pitchFamily="34" charset="-122"/>
                <a:cs typeface="Manrope" pitchFamily="34" charset="-120"/>
              </a:rPr>
              <a:t>Stability:</a:t>
            </a:r>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 Performs consistently under class imbalance</a:t>
            </a:r>
            <a:endParaRPr lang="en-US" sz="1500" dirty="0"/>
          </a:p>
        </p:txBody>
      </p:sp>
      <p:sp>
        <p:nvSpPr>
          <p:cNvPr id="7" name="Text 5"/>
          <p:cNvSpPr/>
          <p:nvPr/>
        </p:nvSpPr>
        <p:spPr>
          <a:xfrm>
            <a:off x="766167" y="4759047"/>
            <a:ext cx="4958834" cy="612934"/>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5575A"/>
                </a:solidFill>
                <a:latin typeface="Manrope" pitchFamily="34" charset="0"/>
                <a:ea typeface="Manrope" pitchFamily="34" charset="-122"/>
                <a:cs typeface="Manrope" pitchFamily="34" charset="-120"/>
              </a:rPr>
              <a:t>Industry standard:</a:t>
            </a:r>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 Common baseline in financial services</a:t>
            </a:r>
            <a:endParaRPr lang="en-US" sz="1500" dirty="0"/>
          </a:p>
        </p:txBody>
      </p:sp>
      <p:sp>
        <p:nvSpPr>
          <p:cNvPr id="8" name="Text 6"/>
          <p:cNvSpPr/>
          <p:nvPr/>
        </p:nvSpPr>
        <p:spPr>
          <a:xfrm>
            <a:off x="766167" y="5439013"/>
            <a:ext cx="4958834" cy="612934"/>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55575A"/>
                </a:solidFill>
                <a:latin typeface="Manrope" pitchFamily="34" charset="0"/>
                <a:ea typeface="Manrope" pitchFamily="34" charset="-122"/>
                <a:cs typeface="Manrope" pitchFamily="34" charset="-120"/>
              </a:rPr>
              <a:t>Probability output:</a:t>
            </a:r>
            <a:pPr algn="l" indent="0" marL="0">
              <a:lnSpc>
                <a:spcPts val="2400"/>
              </a:lnSpc>
              <a:buNone/>
            </a:pPr>
            <a:r>
              <a:rPr lang="en-US" sz="1500" dirty="0">
                <a:solidFill>
                  <a:srgbClr val="55575A"/>
                </a:solidFill>
                <a:latin typeface="Manrope" pitchFamily="34" charset="0"/>
                <a:ea typeface="Manrope" pitchFamily="34" charset="-122"/>
                <a:cs typeface="Manrope" pitchFamily="34" charset="-120"/>
              </a:rPr>
              <a:t> Generates risk scores, not just predictions</a:t>
            </a:r>
            <a:endParaRPr lang="en-US" sz="1500" dirty="0"/>
          </a:p>
        </p:txBody>
      </p:sp>
      <p:sp>
        <p:nvSpPr>
          <p:cNvPr id="9" name="Text 7"/>
          <p:cNvSpPr/>
          <p:nvPr/>
        </p:nvSpPr>
        <p:spPr>
          <a:xfrm>
            <a:off x="6199823" y="1876544"/>
            <a:ext cx="3716179" cy="632103"/>
          </a:xfrm>
          <a:prstGeom prst="rect">
            <a:avLst/>
          </a:prstGeom>
          <a:noFill/>
          <a:ln/>
        </p:spPr>
        <p:txBody>
          <a:bodyPr wrap="none" lIns="0" tIns="0" rIns="0" bIns="0" rtlCol="0" anchor="t"/>
          <a:lstStyle/>
          <a:p>
            <a:pPr algn="ctr" indent="0" marL="0">
              <a:lnSpc>
                <a:spcPts val="4950"/>
              </a:lnSpc>
              <a:buNone/>
            </a:pPr>
            <a:r>
              <a:rPr lang="en-US" sz="4950" dirty="0">
                <a:solidFill>
                  <a:srgbClr val="55575A"/>
                </a:solidFill>
                <a:latin typeface="Inter" pitchFamily="34" charset="0"/>
                <a:ea typeface="Inter" pitchFamily="34" charset="-122"/>
                <a:cs typeface="Inter" pitchFamily="34" charset="-120"/>
              </a:rPr>
              <a:t>87%</a:t>
            </a:r>
            <a:endParaRPr lang="en-US" sz="4950" dirty="0"/>
          </a:p>
        </p:txBody>
      </p:sp>
      <p:sp>
        <p:nvSpPr>
          <p:cNvPr id="10" name="Text 8"/>
          <p:cNvSpPr/>
          <p:nvPr/>
        </p:nvSpPr>
        <p:spPr>
          <a:xfrm>
            <a:off x="6860738" y="2747963"/>
            <a:ext cx="2394347" cy="299204"/>
          </a:xfrm>
          <a:prstGeom prst="rect">
            <a:avLst/>
          </a:prstGeom>
          <a:noFill/>
          <a:ln/>
        </p:spPr>
        <p:txBody>
          <a:bodyPr wrap="none" lIns="0" tIns="0" rIns="0" bIns="0" rtlCol="0" anchor="t"/>
          <a:lstStyle/>
          <a:p>
            <a:pPr algn="ctr" indent="0" marL="0">
              <a:lnSpc>
                <a:spcPts val="2350"/>
              </a:lnSpc>
              <a:buNone/>
            </a:pPr>
            <a:r>
              <a:rPr lang="en-US" sz="1850" dirty="0">
                <a:solidFill>
                  <a:srgbClr val="55575A"/>
                </a:solidFill>
                <a:latin typeface="Inter" pitchFamily="34" charset="0"/>
                <a:ea typeface="Inter" pitchFamily="34" charset="-122"/>
                <a:cs typeface="Inter" pitchFamily="34" charset="-120"/>
              </a:rPr>
              <a:t>Fraud Recall</a:t>
            </a:r>
            <a:endParaRPr lang="en-US" sz="1850" dirty="0"/>
          </a:p>
        </p:txBody>
      </p:sp>
      <p:sp>
        <p:nvSpPr>
          <p:cNvPr id="11" name="Text 9"/>
          <p:cNvSpPr/>
          <p:nvPr/>
        </p:nvSpPr>
        <p:spPr>
          <a:xfrm>
            <a:off x="6199823" y="3238619"/>
            <a:ext cx="3716179" cy="612934"/>
          </a:xfrm>
          <a:prstGeom prst="rect">
            <a:avLst/>
          </a:prstGeom>
          <a:noFill/>
          <a:ln/>
        </p:spPr>
        <p:txBody>
          <a:bodyPr wrap="square" lIns="0" tIns="0" rIns="0" bIns="0" rtlCol="0" anchor="t"/>
          <a:lstStyle/>
          <a:p>
            <a:pPr algn="ctr" indent="0" marL="0">
              <a:lnSpc>
                <a:spcPts val="2400"/>
              </a:lnSpc>
              <a:buNone/>
            </a:pPr>
            <a:r>
              <a:rPr lang="en-US" sz="1500" dirty="0">
                <a:solidFill>
                  <a:srgbClr val="55575A"/>
                </a:solidFill>
                <a:latin typeface="Manrope" pitchFamily="34" charset="0"/>
                <a:ea typeface="Manrope" pitchFamily="34" charset="-122"/>
                <a:cs typeface="Manrope" pitchFamily="34" charset="-120"/>
              </a:rPr>
              <a:t>High detection rate captures most fraudulent transactions</a:t>
            </a:r>
            <a:endParaRPr lang="en-US" sz="1500" dirty="0"/>
          </a:p>
        </p:txBody>
      </p:sp>
      <p:sp>
        <p:nvSpPr>
          <p:cNvPr id="12" name="Text 10"/>
          <p:cNvSpPr/>
          <p:nvPr/>
        </p:nvSpPr>
        <p:spPr>
          <a:xfrm>
            <a:off x="10155436" y="1876544"/>
            <a:ext cx="3716298" cy="632103"/>
          </a:xfrm>
          <a:prstGeom prst="rect">
            <a:avLst/>
          </a:prstGeom>
          <a:noFill/>
          <a:ln/>
        </p:spPr>
        <p:txBody>
          <a:bodyPr wrap="none" lIns="0" tIns="0" rIns="0" bIns="0" rtlCol="0" anchor="t"/>
          <a:lstStyle/>
          <a:p>
            <a:pPr algn="ctr" indent="0" marL="0">
              <a:lnSpc>
                <a:spcPts val="4950"/>
              </a:lnSpc>
              <a:buNone/>
            </a:pPr>
            <a:r>
              <a:rPr lang="en-US" sz="4950" dirty="0">
                <a:solidFill>
                  <a:srgbClr val="55575A"/>
                </a:solidFill>
                <a:latin typeface="Inter" pitchFamily="34" charset="0"/>
                <a:ea typeface="Inter" pitchFamily="34" charset="-122"/>
                <a:cs typeface="Inter" pitchFamily="34" charset="-120"/>
              </a:rPr>
              <a:t>4%</a:t>
            </a:r>
            <a:endParaRPr lang="en-US" sz="4950" dirty="0"/>
          </a:p>
        </p:txBody>
      </p:sp>
      <p:sp>
        <p:nvSpPr>
          <p:cNvPr id="13" name="Text 11"/>
          <p:cNvSpPr/>
          <p:nvPr/>
        </p:nvSpPr>
        <p:spPr>
          <a:xfrm>
            <a:off x="10816352" y="2747963"/>
            <a:ext cx="2394347" cy="299204"/>
          </a:xfrm>
          <a:prstGeom prst="rect">
            <a:avLst/>
          </a:prstGeom>
          <a:noFill/>
          <a:ln/>
        </p:spPr>
        <p:txBody>
          <a:bodyPr wrap="none" lIns="0" tIns="0" rIns="0" bIns="0" rtlCol="0" anchor="t"/>
          <a:lstStyle/>
          <a:p>
            <a:pPr algn="ctr" indent="0" marL="0">
              <a:lnSpc>
                <a:spcPts val="2350"/>
              </a:lnSpc>
              <a:buNone/>
            </a:pPr>
            <a:r>
              <a:rPr lang="en-US" sz="1850" dirty="0">
                <a:solidFill>
                  <a:srgbClr val="55575A"/>
                </a:solidFill>
                <a:latin typeface="Inter" pitchFamily="34" charset="0"/>
                <a:ea typeface="Inter" pitchFamily="34" charset="-122"/>
                <a:cs typeface="Inter" pitchFamily="34" charset="-120"/>
              </a:rPr>
              <a:t>Precision</a:t>
            </a:r>
            <a:endParaRPr lang="en-US" sz="1850" dirty="0"/>
          </a:p>
        </p:txBody>
      </p:sp>
      <p:sp>
        <p:nvSpPr>
          <p:cNvPr id="14" name="Text 12"/>
          <p:cNvSpPr/>
          <p:nvPr/>
        </p:nvSpPr>
        <p:spPr>
          <a:xfrm>
            <a:off x="10155436" y="3238619"/>
            <a:ext cx="3716298" cy="612934"/>
          </a:xfrm>
          <a:prstGeom prst="rect">
            <a:avLst/>
          </a:prstGeom>
          <a:noFill/>
          <a:ln/>
        </p:spPr>
        <p:txBody>
          <a:bodyPr wrap="square" lIns="0" tIns="0" rIns="0" bIns="0" rtlCol="0" anchor="t"/>
          <a:lstStyle/>
          <a:p>
            <a:pPr algn="ctr" indent="0" marL="0">
              <a:lnSpc>
                <a:spcPts val="2400"/>
              </a:lnSpc>
              <a:buNone/>
            </a:pPr>
            <a:r>
              <a:rPr lang="en-US" sz="1500" dirty="0">
                <a:solidFill>
                  <a:srgbClr val="55575A"/>
                </a:solidFill>
                <a:latin typeface="Manrope" pitchFamily="34" charset="0"/>
                <a:ea typeface="Manrope" pitchFamily="34" charset="-122"/>
                <a:cs typeface="Manrope" pitchFamily="34" charset="-120"/>
              </a:rPr>
              <a:t>96 false positives for every 4 true fraud catches</a:t>
            </a:r>
            <a:endParaRPr lang="en-US" sz="1500" dirty="0"/>
          </a:p>
        </p:txBody>
      </p:sp>
      <p:sp>
        <p:nvSpPr>
          <p:cNvPr id="15" name="Text 13"/>
          <p:cNvSpPr/>
          <p:nvPr/>
        </p:nvSpPr>
        <p:spPr>
          <a:xfrm>
            <a:off x="8177570" y="4330303"/>
            <a:ext cx="3716298" cy="632103"/>
          </a:xfrm>
          <a:prstGeom prst="rect">
            <a:avLst/>
          </a:prstGeom>
          <a:noFill/>
          <a:ln/>
        </p:spPr>
        <p:txBody>
          <a:bodyPr wrap="none" lIns="0" tIns="0" rIns="0" bIns="0" rtlCol="0" anchor="t"/>
          <a:lstStyle/>
          <a:p>
            <a:pPr algn="ctr" indent="0" marL="0">
              <a:lnSpc>
                <a:spcPts val="4950"/>
              </a:lnSpc>
              <a:buNone/>
            </a:pPr>
            <a:r>
              <a:rPr lang="en-US" sz="4950" dirty="0">
                <a:solidFill>
                  <a:srgbClr val="55575A"/>
                </a:solidFill>
                <a:latin typeface="Inter" pitchFamily="34" charset="0"/>
                <a:ea typeface="Inter" pitchFamily="34" charset="-122"/>
                <a:cs typeface="Inter" pitchFamily="34" charset="-120"/>
              </a:rPr>
              <a:t>5,000+</a:t>
            </a:r>
            <a:endParaRPr lang="en-US" sz="4950" dirty="0"/>
          </a:p>
        </p:txBody>
      </p:sp>
      <p:sp>
        <p:nvSpPr>
          <p:cNvPr id="16" name="Text 14"/>
          <p:cNvSpPr/>
          <p:nvPr/>
        </p:nvSpPr>
        <p:spPr>
          <a:xfrm>
            <a:off x="8838486" y="5201722"/>
            <a:ext cx="2394347" cy="299204"/>
          </a:xfrm>
          <a:prstGeom prst="rect">
            <a:avLst/>
          </a:prstGeom>
          <a:noFill/>
          <a:ln/>
        </p:spPr>
        <p:txBody>
          <a:bodyPr wrap="none" lIns="0" tIns="0" rIns="0" bIns="0" rtlCol="0" anchor="t"/>
          <a:lstStyle/>
          <a:p>
            <a:pPr algn="ctr" indent="0" marL="0">
              <a:lnSpc>
                <a:spcPts val="2350"/>
              </a:lnSpc>
              <a:buNone/>
            </a:pPr>
            <a:r>
              <a:rPr lang="en-US" sz="1850" dirty="0">
                <a:solidFill>
                  <a:srgbClr val="55575A"/>
                </a:solidFill>
                <a:latin typeface="Inter" pitchFamily="34" charset="0"/>
                <a:ea typeface="Inter" pitchFamily="34" charset="-122"/>
                <a:cs typeface="Inter" pitchFamily="34" charset="-120"/>
              </a:rPr>
              <a:t>False Positives</a:t>
            </a:r>
            <a:endParaRPr lang="en-US" sz="1850" dirty="0"/>
          </a:p>
        </p:txBody>
      </p:sp>
      <p:sp>
        <p:nvSpPr>
          <p:cNvPr id="17" name="Text 15"/>
          <p:cNvSpPr/>
          <p:nvPr/>
        </p:nvSpPr>
        <p:spPr>
          <a:xfrm>
            <a:off x="8177570" y="5692378"/>
            <a:ext cx="3716298" cy="306467"/>
          </a:xfrm>
          <a:prstGeom prst="rect">
            <a:avLst/>
          </a:prstGeom>
          <a:noFill/>
          <a:ln/>
        </p:spPr>
        <p:txBody>
          <a:bodyPr wrap="none" lIns="0" tIns="0" rIns="0" bIns="0" rtlCol="0" anchor="t"/>
          <a:lstStyle/>
          <a:p>
            <a:pPr algn="ctr" indent="0" marL="0">
              <a:lnSpc>
                <a:spcPts val="2400"/>
              </a:lnSpc>
              <a:buNone/>
            </a:pPr>
            <a:r>
              <a:rPr lang="en-US" sz="1500" dirty="0">
                <a:solidFill>
                  <a:srgbClr val="55575A"/>
                </a:solidFill>
                <a:latin typeface="Manrope" pitchFamily="34" charset="0"/>
                <a:ea typeface="Manrope" pitchFamily="34" charset="-122"/>
                <a:cs typeface="Manrope" pitchFamily="34" charset="-120"/>
              </a:rPr>
              <a:t>Legitimate customers incorrectly flagged</a:t>
            </a:r>
            <a:endParaRPr lang="en-US" sz="1500" dirty="0"/>
          </a:p>
        </p:txBody>
      </p:sp>
      <p:sp>
        <p:nvSpPr>
          <p:cNvPr id="18" name="Shape 16"/>
          <p:cNvSpPr/>
          <p:nvPr/>
        </p:nvSpPr>
        <p:spPr>
          <a:xfrm>
            <a:off x="766167" y="6429613"/>
            <a:ext cx="13098066" cy="1120259"/>
          </a:xfrm>
          <a:prstGeom prst="roundRect">
            <a:avLst>
              <a:gd name="adj" fmla="val 15389"/>
            </a:avLst>
          </a:prstGeom>
          <a:solidFill>
            <a:srgbClr val="FFC4B3"/>
          </a:solidFill>
          <a:ln/>
        </p:spPr>
      </p:sp>
      <p:pic>
        <p:nvPicPr>
          <p:cNvPr id="19" name="Image 0" descr="preencoded.png">    </p:cNvPr>
          <p:cNvPicPr>
            <a:picLocks noChangeAspect="1"/>
          </p:cNvPicPr>
          <p:nvPr/>
        </p:nvPicPr>
        <p:blipFill>
          <a:blip r:embed="rId1"/>
          <a:stretch>
            <a:fillRect/>
          </a:stretch>
        </p:blipFill>
        <p:spPr>
          <a:xfrm>
            <a:off x="957620" y="6722388"/>
            <a:ext cx="239435" cy="191453"/>
          </a:xfrm>
          <a:prstGeom prst="rect">
            <a:avLst/>
          </a:prstGeom>
        </p:spPr>
      </p:pic>
      <p:sp>
        <p:nvSpPr>
          <p:cNvPr id="20" name="Text 17"/>
          <p:cNvSpPr/>
          <p:nvPr/>
        </p:nvSpPr>
        <p:spPr>
          <a:xfrm>
            <a:off x="1388507" y="6668929"/>
            <a:ext cx="12284273" cy="612934"/>
          </a:xfrm>
          <a:prstGeom prst="rect">
            <a:avLst/>
          </a:prstGeom>
          <a:noFill/>
          <a:ln/>
        </p:spPr>
        <p:txBody>
          <a:bodyPr wrap="square" lIns="0" tIns="0" rIns="0" bIns="0" rtlCol="0" anchor="t"/>
          <a:lstStyle/>
          <a:p>
            <a:pPr algn="l" indent="0" marL="0">
              <a:lnSpc>
                <a:spcPts val="2400"/>
              </a:lnSpc>
              <a:buNone/>
            </a:pPr>
            <a:r>
              <a:rPr lang="en-US" sz="1500" b="1" dirty="0">
                <a:solidFill>
                  <a:srgbClr val="000000"/>
                </a:solidFill>
                <a:latin typeface="Manrope" pitchFamily="34" charset="0"/>
                <a:ea typeface="Manrope" pitchFamily="34" charset="-122"/>
                <a:cs typeface="Manrope" pitchFamily="34" charset="-120"/>
              </a:rPr>
              <a:t>Critical Finding:</a:t>
            </a:r>
            <a:pPr algn="l" indent="0" marL="0">
              <a:lnSpc>
                <a:spcPts val="2400"/>
              </a:lnSpc>
              <a:buNone/>
            </a:pPr>
            <a:r>
              <a:rPr lang="en-US" sz="1500" dirty="0">
                <a:solidFill>
                  <a:srgbClr val="000000"/>
                </a:solidFill>
                <a:latin typeface="Manrope" pitchFamily="34" charset="0"/>
                <a:ea typeface="Manrope" pitchFamily="34" charset="-122"/>
                <a:cs typeface="Manrope" pitchFamily="34" charset="-120"/>
              </a:rPr>
              <a:t> ML alone is not deployable without decision logic. High recall with 4% precision means blocking thousands of legitimate customers to catch hundreds of frauds—an unacceptable customer experience.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672"/>
          </a:xfrm>
          <a:prstGeom prst="rect">
            <a:avLst/>
          </a:prstGeom>
        </p:spPr>
      </p:pic>
      <p:sp>
        <p:nvSpPr>
          <p:cNvPr id="3" name="Text 0"/>
          <p:cNvSpPr/>
          <p:nvPr/>
        </p:nvSpPr>
        <p:spPr>
          <a:xfrm>
            <a:off x="6222921" y="506373"/>
            <a:ext cx="7670959" cy="1150620"/>
          </a:xfrm>
          <a:prstGeom prst="rect">
            <a:avLst/>
          </a:prstGeom>
          <a:noFill/>
          <a:ln/>
        </p:spPr>
        <p:txBody>
          <a:bodyPr wrap="square" lIns="0" tIns="0" rIns="0" bIns="0" rtlCol="0" anchor="t"/>
          <a:lstStyle/>
          <a:p>
            <a:pPr algn="l" indent="0" marL="0">
              <a:lnSpc>
                <a:spcPts val="4500"/>
              </a:lnSpc>
              <a:buNone/>
            </a:pPr>
            <a:r>
              <a:rPr lang="en-US" sz="3600" dirty="0">
                <a:solidFill>
                  <a:srgbClr val="0C0D0F"/>
                </a:solidFill>
                <a:latin typeface="Inter" pitchFamily="34" charset="0"/>
                <a:ea typeface="Inter" pitchFamily="34" charset="-122"/>
                <a:cs typeface="Inter" pitchFamily="34" charset="-120"/>
              </a:rPr>
              <a:t>Threshold Optimization &amp; Risk Scoring</a:t>
            </a:r>
            <a:endParaRPr lang="en-US" sz="3600" dirty="0"/>
          </a:p>
        </p:txBody>
      </p:sp>
      <p:sp>
        <p:nvSpPr>
          <p:cNvPr id="4" name="Text 1"/>
          <p:cNvSpPr/>
          <p:nvPr/>
        </p:nvSpPr>
        <p:spPr>
          <a:xfrm>
            <a:off x="6222921" y="1933099"/>
            <a:ext cx="7670959" cy="884039"/>
          </a:xfrm>
          <a:prstGeom prst="rect">
            <a:avLst/>
          </a:prstGeom>
          <a:noFill/>
          <a:ln/>
        </p:spPr>
        <p:txBody>
          <a:bodyPr wrap="square" lIns="0" tIns="0" rIns="0" bIns="0" rtlCol="0" anchor="t"/>
          <a:lstStyle/>
          <a:p>
            <a:pPr algn="l" indent="0" marL="0">
              <a:lnSpc>
                <a:spcPts val="2300"/>
              </a:lnSpc>
              <a:buNone/>
            </a:pPr>
            <a:r>
              <a:rPr lang="en-US" sz="1400" dirty="0">
                <a:solidFill>
                  <a:srgbClr val="55575A"/>
                </a:solidFill>
                <a:latin typeface="Manrope" pitchFamily="34" charset="0"/>
                <a:ea typeface="Manrope" pitchFamily="34" charset="-122"/>
                <a:cs typeface="Manrope" pitchFamily="34" charset="-120"/>
              </a:rPr>
              <a:t>Rather than accepting the default 0.50 probability cutoff, we systematically evaluated the model across multiple thresholds to understand precision-recall tradeoffs. This transforms binary classification into a risk-based decision system.</a:t>
            </a:r>
            <a:endParaRPr lang="en-US" sz="1400" dirty="0"/>
          </a:p>
        </p:txBody>
      </p:sp>
      <p:pic>
        <p:nvPicPr>
          <p:cNvPr id="5" name="Image 1" descr="preencoded.png">    </p:cNvPr>
          <p:cNvPicPr>
            <a:picLocks noChangeAspect="1"/>
          </p:cNvPicPr>
          <p:nvPr/>
        </p:nvPicPr>
        <p:blipFill>
          <a:blip r:embed="rId2"/>
          <a:stretch>
            <a:fillRect/>
          </a:stretch>
        </p:blipFill>
        <p:spPr>
          <a:xfrm>
            <a:off x="6222921" y="3024188"/>
            <a:ext cx="920591" cy="1104781"/>
          </a:xfrm>
          <a:prstGeom prst="rect">
            <a:avLst/>
          </a:prstGeom>
        </p:spPr>
      </p:pic>
      <p:sp>
        <p:nvSpPr>
          <p:cNvPr id="6" name="Text 2"/>
          <p:cNvSpPr/>
          <p:nvPr/>
        </p:nvSpPr>
        <p:spPr>
          <a:xfrm>
            <a:off x="7327583" y="3208258"/>
            <a:ext cx="2301716" cy="287655"/>
          </a:xfrm>
          <a:prstGeom prst="rect">
            <a:avLst/>
          </a:prstGeom>
          <a:noFill/>
          <a:ln/>
        </p:spPr>
        <p:txBody>
          <a:bodyPr wrap="none" lIns="0" tIns="0" rIns="0" bIns="0" rtlCol="0" anchor="t"/>
          <a:lstStyle/>
          <a:p>
            <a:pPr algn="l" indent="0" marL="0">
              <a:lnSpc>
                <a:spcPts val="2250"/>
              </a:lnSpc>
              <a:buNone/>
            </a:pPr>
            <a:r>
              <a:rPr lang="en-US" sz="1800" dirty="0">
                <a:solidFill>
                  <a:srgbClr val="55575A"/>
                </a:solidFill>
                <a:latin typeface="Inter" pitchFamily="34" charset="0"/>
                <a:ea typeface="Inter" pitchFamily="34" charset="-122"/>
                <a:cs typeface="Inter" pitchFamily="34" charset="-120"/>
              </a:rPr>
              <a:t>Threshold Sweep</a:t>
            </a:r>
            <a:endParaRPr lang="en-US" sz="1800" dirty="0"/>
          </a:p>
        </p:txBody>
      </p:sp>
      <p:sp>
        <p:nvSpPr>
          <p:cNvPr id="7" name="Text 3"/>
          <p:cNvSpPr/>
          <p:nvPr/>
        </p:nvSpPr>
        <p:spPr>
          <a:xfrm>
            <a:off x="7327583" y="3606284"/>
            <a:ext cx="6566297" cy="294680"/>
          </a:xfrm>
          <a:prstGeom prst="rect">
            <a:avLst/>
          </a:prstGeom>
          <a:noFill/>
          <a:ln/>
        </p:spPr>
        <p:txBody>
          <a:bodyPr wrap="none" lIns="0" tIns="0" rIns="0" bIns="0" rtlCol="0" anchor="t"/>
          <a:lstStyle/>
          <a:p>
            <a:pPr algn="l" indent="0" marL="0">
              <a:lnSpc>
                <a:spcPts val="2300"/>
              </a:lnSpc>
              <a:buNone/>
            </a:pPr>
            <a:r>
              <a:rPr lang="en-US" sz="1400" dirty="0">
                <a:solidFill>
                  <a:srgbClr val="55575A"/>
                </a:solidFill>
                <a:latin typeface="Manrope" pitchFamily="34" charset="0"/>
                <a:ea typeface="Manrope" pitchFamily="34" charset="-122"/>
                <a:cs typeface="Manrope" pitchFamily="34" charset="-120"/>
              </a:rPr>
              <a:t>Evaluated model performance at probability cutoffs from 0.1 to 0.9</a:t>
            </a:r>
            <a:endParaRPr lang="en-US" sz="1400" dirty="0"/>
          </a:p>
        </p:txBody>
      </p:sp>
      <p:pic>
        <p:nvPicPr>
          <p:cNvPr id="8" name="Image 2" descr="preencoded.png">    </p:cNvPr>
          <p:cNvPicPr>
            <a:picLocks noChangeAspect="1"/>
          </p:cNvPicPr>
          <p:nvPr/>
        </p:nvPicPr>
        <p:blipFill>
          <a:blip r:embed="rId3"/>
          <a:stretch>
            <a:fillRect/>
          </a:stretch>
        </p:blipFill>
        <p:spPr>
          <a:xfrm>
            <a:off x="6222921" y="4128968"/>
            <a:ext cx="920591" cy="1104781"/>
          </a:xfrm>
          <a:prstGeom prst="rect">
            <a:avLst/>
          </a:prstGeom>
        </p:spPr>
      </p:pic>
      <p:sp>
        <p:nvSpPr>
          <p:cNvPr id="9" name="Text 4"/>
          <p:cNvSpPr/>
          <p:nvPr/>
        </p:nvSpPr>
        <p:spPr>
          <a:xfrm>
            <a:off x="7327583" y="4313039"/>
            <a:ext cx="2301716" cy="287655"/>
          </a:xfrm>
          <a:prstGeom prst="rect">
            <a:avLst/>
          </a:prstGeom>
          <a:noFill/>
          <a:ln/>
        </p:spPr>
        <p:txBody>
          <a:bodyPr wrap="none" lIns="0" tIns="0" rIns="0" bIns="0" rtlCol="0" anchor="t"/>
          <a:lstStyle/>
          <a:p>
            <a:pPr algn="l" indent="0" marL="0">
              <a:lnSpc>
                <a:spcPts val="2250"/>
              </a:lnSpc>
              <a:buNone/>
            </a:pPr>
            <a:r>
              <a:rPr lang="en-US" sz="1800" dirty="0">
                <a:solidFill>
                  <a:srgbClr val="55575A"/>
                </a:solidFill>
                <a:latin typeface="Inter" pitchFamily="34" charset="0"/>
                <a:ea typeface="Inter" pitchFamily="34" charset="-122"/>
                <a:cs typeface="Inter" pitchFamily="34" charset="-120"/>
              </a:rPr>
              <a:t>Tradeoff Analysis</a:t>
            </a:r>
            <a:endParaRPr lang="en-US" sz="1800" dirty="0"/>
          </a:p>
        </p:txBody>
      </p:sp>
      <p:sp>
        <p:nvSpPr>
          <p:cNvPr id="10" name="Text 5"/>
          <p:cNvSpPr/>
          <p:nvPr/>
        </p:nvSpPr>
        <p:spPr>
          <a:xfrm>
            <a:off x="7327583" y="4711065"/>
            <a:ext cx="6566297" cy="294680"/>
          </a:xfrm>
          <a:prstGeom prst="rect">
            <a:avLst/>
          </a:prstGeom>
          <a:noFill/>
          <a:ln/>
        </p:spPr>
        <p:txBody>
          <a:bodyPr wrap="none" lIns="0" tIns="0" rIns="0" bIns="0" rtlCol="0" anchor="t"/>
          <a:lstStyle/>
          <a:p>
            <a:pPr algn="l" indent="0" marL="0">
              <a:lnSpc>
                <a:spcPts val="2300"/>
              </a:lnSpc>
              <a:buNone/>
            </a:pPr>
            <a:r>
              <a:rPr lang="en-US" sz="1400" dirty="0">
                <a:solidFill>
                  <a:srgbClr val="55575A"/>
                </a:solidFill>
                <a:latin typeface="Manrope" pitchFamily="34" charset="0"/>
                <a:ea typeface="Manrope" pitchFamily="34" charset="-122"/>
                <a:cs typeface="Manrope" pitchFamily="34" charset="-120"/>
              </a:rPr>
              <a:t>Mapped precision vs recall curves to identify optimal operating points</a:t>
            </a:r>
            <a:endParaRPr lang="en-US" sz="1400" dirty="0"/>
          </a:p>
        </p:txBody>
      </p:sp>
      <p:pic>
        <p:nvPicPr>
          <p:cNvPr id="11" name="Image 3" descr="preencoded.png">    </p:cNvPr>
          <p:cNvPicPr>
            <a:picLocks noChangeAspect="1"/>
          </p:cNvPicPr>
          <p:nvPr/>
        </p:nvPicPr>
        <p:blipFill>
          <a:blip r:embed="rId4"/>
          <a:stretch>
            <a:fillRect/>
          </a:stretch>
        </p:blipFill>
        <p:spPr>
          <a:xfrm>
            <a:off x="6222921" y="5233749"/>
            <a:ext cx="920591" cy="1104781"/>
          </a:xfrm>
          <a:prstGeom prst="rect">
            <a:avLst/>
          </a:prstGeom>
        </p:spPr>
      </p:pic>
      <p:sp>
        <p:nvSpPr>
          <p:cNvPr id="12" name="Text 6"/>
          <p:cNvSpPr/>
          <p:nvPr/>
        </p:nvSpPr>
        <p:spPr>
          <a:xfrm>
            <a:off x="7327583" y="5417820"/>
            <a:ext cx="2301716" cy="287655"/>
          </a:xfrm>
          <a:prstGeom prst="rect">
            <a:avLst/>
          </a:prstGeom>
          <a:noFill/>
          <a:ln/>
        </p:spPr>
        <p:txBody>
          <a:bodyPr wrap="none" lIns="0" tIns="0" rIns="0" bIns="0" rtlCol="0" anchor="t"/>
          <a:lstStyle/>
          <a:p>
            <a:pPr algn="l" indent="0" marL="0">
              <a:lnSpc>
                <a:spcPts val="2250"/>
              </a:lnSpc>
              <a:buNone/>
            </a:pPr>
            <a:r>
              <a:rPr lang="en-US" sz="1800" dirty="0">
                <a:solidFill>
                  <a:srgbClr val="55575A"/>
                </a:solidFill>
                <a:latin typeface="Inter" pitchFamily="34" charset="0"/>
                <a:ea typeface="Inter" pitchFamily="34" charset="-122"/>
                <a:cs typeface="Inter" pitchFamily="34" charset="-120"/>
              </a:rPr>
              <a:t>Business Alignment</a:t>
            </a:r>
            <a:endParaRPr lang="en-US" sz="1800" dirty="0"/>
          </a:p>
        </p:txBody>
      </p:sp>
      <p:sp>
        <p:nvSpPr>
          <p:cNvPr id="13" name="Text 7"/>
          <p:cNvSpPr/>
          <p:nvPr/>
        </p:nvSpPr>
        <p:spPr>
          <a:xfrm>
            <a:off x="7327583" y="5815846"/>
            <a:ext cx="6566297" cy="294680"/>
          </a:xfrm>
          <a:prstGeom prst="rect">
            <a:avLst/>
          </a:prstGeom>
          <a:noFill/>
          <a:ln/>
        </p:spPr>
        <p:txBody>
          <a:bodyPr wrap="none" lIns="0" tIns="0" rIns="0" bIns="0" rtlCol="0" anchor="t"/>
          <a:lstStyle/>
          <a:p>
            <a:pPr algn="l" indent="0" marL="0">
              <a:lnSpc>
                <a:spcPts val="2300"/>
              </a:lnSpc>
              <a:buNone/>
            </a:pPr>
            <a:r>
              <a:rPr lang="en-US" sz="1400" dirty="0">
                <a:solidFill>
                  <a:srgbClr val="55575A"/>
                </a:solidFill>
                <a:latin typeface="Manrope" pitchFamily="34" charset="0"/>
                <a:ea typeface="Manrope" pitchFamily="34" charset="-122"/>
                <a:cs typeface="Manrope" pitchFamily="34" charset="-120"/>
              </a:rPr>
              <a:t>Selected 0.40 threshold based on acceptable false positive rates</a:t>
            </a:r>
            <a:endParaRPr lang="en-US" sz="1400" dirty="0"/>
          </a:p>
        </p:txBody>
      </p:sp>
      <p:sp>
        <p:nvSpPr>
          <p:cNvPr id="14" name="Text 8"/>
          <p:cNvSpPr/>
          <p:nvPr/>
        </p:nvSpPr>
        <p:spPr>
          <a:xfrm>
            <a:off x="6222921" y="6545580"/>
            <a:ext cx="7670959" cy="1178719"/>
          </a:xfrm>
          <a:prstGeom prst="rect">
            <a:avLst/>
          </a:prstGeom>
          <a:noFill/>
          <a:ln/>
        </p:spPr>
        <p:txBody>
          <a:bodyPr wrap="square" lIns="0" tIns="0" rIns="0" bIns="0" rtlCol="0" anchor="t"/>
          <a:lstStyle/>
          <a:p>
            <a:pPr algn="l" indent="0" marL="0">
              <a:lnSpc>
                <a:spcPts val="2300"/>
              </a:lnSpc>
              <a:buNone/>
            </a:pPr>
            <a:r>
              <a:rPr lang="en-US" sz="1400" dirty="0">
                <a:solidFill>
                  <a:srgbClr val="55575A"/>
                </a:solidFill>
                <a:latin typeface="Manrope" pitchFamily="34" charset="0"/>
                <a:ea typeface="Manrope" pitchFamily="34" charset="-122"/>
                <a:cs typeface="Manrope" pitchFamily="34" charset="-120"/>
              </a:rPr>
              <a:t>This approach recognizes that different thresholds serve different business objectives. A conservative threshold (0.30) catches more fraud but increases friction. An aggressive threshold (0.60) reduces false positives but misses fraud. The optimal point depends on your organization's risk tolerance and operational capacity.</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7678" y="321469"/>
            <a:ext cx="4699992" cy="365284"/>
          </a:xfrm>
          <a:prstGeom prst="rect">
            <a:avLst/>
          </a:prstGeom>
          <a:noFill/>
          <a:ln/>
        </p:spPr>
        <p:txBody>
          <a:bodyPr wrap="none" lIns="0" tIns="0" rIns="0" bIns="0" rtlCol="0" anchor="t"/>
          <a:lstStyle/>
          <a:p>
            <a:pPr algn="l" indent="0" marL="0">
              <a:lnSpc>
                <a:spcPts val="2850"/>
              </a:lnSpc>
              <a:buNone/>
            </a:pPr>
            <a:r>
              <a:rPr lang="en-US" sz="2300" dirty="0">
                <a:solidFill>
                  <a:srgbClr val="0C0D0F"/>
                </a:solidFill>
                <a:latin typeface="Inter" pitchFamily="34" charset="0"/>
                <a:ea typeface="Inter" pitchFamily="34" charset="-122"/>
                <a:cs typeface="Inter" pitchFamily="34" charset="-120"/>
              </a:rPr>
              <a:t>Hybrid ML + Rules System Design</a:t>
            </a:r>
            <a:endParaRPr lang="en-US" sz="2300" dirty="0"/>
          </a:p>
        </p:txBody>
      </p:sp>
      <p:sp>
        <p:nvSpPr>
          <p:cNvPr id="3" name="Text 1"/>
          <p:cNvSpPr/>
          <p:nvPr/>
        </p:nvSpPr>
        <p:spPr>
          <a:xfrm>
            <a:off x="467678" y="979051"/>
            <a:ext cx="1963222" cy="219194"/>
          </a:xfrm>
          <a:prstGeom prst="rect">
            <a:avLst/>
          </a:prstGeom>
          <a:noFill/>
          <a:ln/>
        </p:spPr>
        <p:txBody>
          <a:bodyPr wrap="none" lIns="0" tIns="0" rIns="0" bIns="0" rtlCol="0" anchor="t"/>
          <a:lstStyle/>
          <a:p>
            <a:pPr algn="l" indent="0" marL="0">
              <a:lnSpc>
                <a:spcPts val="1700"/>
              </a:lnSpc>
              <a:buNone/>
            </a:pPr>
            <a:r>
              <a:rPr lang="en-US" sz="1350" dirty="0">
                <a:solidFill>
                  <a:srgbClr val="0C0D0F"/>
                </a:solidFill>
                <a:latin typeface="Inter" pitchFamily="34" charset="0"/>
                <a:ea typeface="Inter" pitchFamily="34" charset="-122"/>
                <a:cs typeface="Inter" pitchFamily="34" charset="-120"/>
              </a:rPr>
              <a:t>Production Architecture</a:t>
            </a:r>
            <a:endParaRPr lang="en-US" sz="1350" dirty="0"/>
          </a:p>
        </p:txBody>
      </p:sp>
      <p:sp>
        <p:nvSpPr>
          <p:cNvPr id="4" name="Text 2"/>
          <p:cNvSpPr/>
          <p:nvPr/>
        </p:nvSpPr>
        <p:spPr>
          <a:xfrm>
            <a:off x="467678" y="1315164"/>
            <a:ext cx="6704886" cy="374094"/>
          </a:xfrm>
          <a:prstGeom prst="rect">
            <a:avLst/>
          </a:prstGeom>
          <a:noFill/>
          <a:ln/>
        </p:spPr>
        <p:txBody>
          <a:bodyPr wrap="squar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To make the system operationally viable, we layer business rules over ML risk scores. The machine learning model generates probabilities, while rules act as guardrails and overrides that encode domain expertise.</a:t>
            </a:r>
            <a:endParaRPr lang="en-US" sz="900" dirty="0"/>
          </a:p>
        </p:txBody>
      </p:sp>
      <p:sp>
        <p:nvSpPr>
          <p:cNvPr id="5" name="Text 3"/>
          <p:cNvSpPr/>
          <p:nvPr/>
        </p:nvSpPr>
        <p:spPr>
          <a:xfrm>
            <a:off x="467678" y="1794391"/>
            <a:ext cx="6704886" cy="374094"/>
          </a:xfrm>
          <a:prstGeom prst="rect">
            <a:avLst/>
          </a:prstGeom>
          <a:noFill/>
          <a:ln/>
        </p:spPr>
        <p:txBody>
          <a:bodyPr wrap="squar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This hybrid approach captures the nuance of real fraud operations: data scientists optimize models, but product managers and fraud analysts define the acceptable risk-reward tradeoffs.</a:t>
            </a:r>
            <a:endParaRPr lang="en-US" sz="900" dirty="0"/>
          </a:p>
        </p:txBody>
      </p:sp>
      <p:pic>
        <p:nvPicPr>
          <p:cNvPr id="6" name="Image 0" descr="preencoded.png">    </p:cNvPr>
          <p:cNvPicPr>
            <a:picLocks noChangeAspect="1"/>
          </p:cNvPicPr>
          <p:nvPr/>
        </p:nvPicPr>
        <p:blipFill>
          <a:blip r:embed="rId1"/>
          <a:stretch>
            <a:fillRect/>
          </a:stretch>
        </p:blipFill>
        <p:spPr>
          <a:xfrm>
            <a:off x="7465457" y="993577"/>
            <a:ext cx="6704886" cy="6704886"/>
          </a:xfrm>
          <a:prstGeom prst="rect">
            <a:avLst/>
          </a:prstGeom>
        </p:spPr>
      </p:pic>
      <p:sp>
        <p:nvSpPr>
          <p:cNvPr id="7" name="Shape 4"/>
          <p:cNvSpPr/>
          <p:nvPr/>
        </p:nvSpPr>
        <p:spPr>
          <a:xfrm>
            <a:off x="467678" y="7961352"/>
            <a:ext cx="4486989" cy="1242060"/>
          </a:xfrm>
          <a:prstGeom prst="roundRect">
            <a:avLst>
              <a:gd name="adj" fmla="val 8472"/>
            </a:avLst>
          </a:prstGeom>
          <a:solidFill>
            <a:srgbClr val="FFFFFF"/>
          </a:solidFill>
          <a:ln w="15240">
            <a:solidFill>
              <a:srgbClr val="FF7047"/>
            </a:solidFill>
            <a:prstDash val="solid"/>
          </a:ln>
        </p:spPr>
      </p:sp>
      <p:sp>
        <p:nvSpPr>
          <p:cNvPr id="8" name="Shape 5"/>
          <p:cNvSpPr/>
          <p:nvPr/>
        </p:nvSpPr>
        <p:spPr>
          <a:xfrm>
            <a:off x="482917" y="7976592"/>
            <a:ext cx="4456509" cy="350758"/>
          </a:xfrm>
          <a:prstGeom prst="roundRect">
            <a:avLst>
              <a:gd name="adj" fmla="val 24787"/>
            </a:avLst>
          </a:prstGeom>
          <a:solidFill>
            <a:srgbClr val="FFFFFF"/>
          </a:solidFill>
          <a:ln/>
        </p:spPr>
      </p:sp>
      <p:pic>
        <p:nvPicPr>
          <p:cNvPr id="9"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3423" y="8060412"/>
            <a:ext cx="175379" cy="175379"/>
          </a:xfrm>
          <a:prstGeom prst="rect">
            <a:avLst/>
          </a:prstGeom>
        </p:spPr>
      </p:pic>
      <p:sp>
        <p:nvSpPr>
          <p:cNvPr id="10" name="Text 6"/>
          <p:cNvSpPr/>
          <p:nvPr/>
        </p:nvSpPr>
        <p:spPr>
          <a:xfrm>
            <a:off x="599837" y="8444270"/>
            <a:ext cx="1461492" cy="182761"/>
          </a:xfrm>
          <a:prstGeom prst="rect">
            <a:avLst/>
          </a:prstGeom>
          <a:noFill/>
          <a:ln/>
        </p:spPr>
        <p:txBody>
          <a:bodyPr wrap="none" lIns="0" tIns="0" rIns="0" bIns="0" rtlCol="0" anchor="t"/>
          <a:lstStyle/>
          <a:p>
            <a:pPr algn="l" indent="0" marL="0">
              <a:lnSpc>
                <a:spcPts val="1400"/>
              </a:lnSpc>
              <a:buNone/>
            </a:pPr>
            <a:r>
              <a:rPr lang="en-US" sz="1150" dirty="0">
                <a:solidFill>
                  <a:srgbClr val="55575A"/>
                </a:solidFill>
                <a:latin typeface="Inter" pitchFamily="34" charset="0"/>
                <a:ea typeface="Inter" pitchFamily="34" charset="-122"/>
                <a:cs typeface="Inter" pitchFamily="34" charset="-120"/>
              </a:rPr>
              <a:t>Auto-Approve Rule</a:t>
            </a:r>
            <a:endParaRPr lang="en-US" sz="1150" dirty="0"/>
          </a:p>
        </p:txBody>
      </p:sp>
      <p:sp>
        <p:nvSpPr>
          <p:cNvPr id="11" name="Text 7"/>
          <p:cNvSpPr/>
          <p:nvPr/>
        </p:nvSpPr>
        <p:spPr>
          <a:xfrm>
            <a:off x="599837" y="8697158"/>
            <a:ext cx="4222671" cy="374094"/>
          </a:xfrm>
          <a:prstGeom prst="rect">
            <a:avLst/>
          </a:prstGeom>
          <a:noFill/>
          <a:ln/>
        </p:spPr>
        <p:txBody>
          <a:bodyPr wrap="squar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Very small transactions (&lt;$10) are approved unless risk score exceeds 0.90, reducing friction on low-value purchases</a:t>
            </a:r>
            <a:endParaRPr lang="en-US" sz="900" dirty="0"/>
          </a:p>
        </p:txBody>
      </p:sp>
      <p:sp>
        <p:nvSpPr>
          <p:cNvPr id="12" name="Shape 8"/>
          <p:cNvSpPr/>
          <p:nvPr/>
        </p:nvSpPr>
        <p:spPr>
          <a:xfrm>
            <a:off x="5071586" y="7961352"/>
            <a:ext cx="4487108" cy="1242060"/>
          </a:xfrm>
          <a:prstGeom prst="roundRect">
            <a:avLst>
              <a:gd name="adj" fmla="val 8472"/>
            </a:avLst>
          </a:prstGeom>
          <a:solidFill>
            <a:srgbClr val="FFFFFF"/>
          </a:solidFill>
          <a:ln w="15240">
            <a:solidFill>
              <a:srgbClr val="FF7047"/>
            </a:solidFill>
            <a:prstDash val="solid"/>
          </a:ln>
        </p:spPr>
      </p:sp>
      <p:sp>
        <p:nvSpPr>
          <p:cNvPr id="13" name="Shape 9"/>
          <p:cNvSpPr/>
          <p:nvPr/>
        </p:nvSpPr>
        <p:spPr>
          <a:xfrm>
            <a:off x="5086826" y="7976592"/>
            <a:ext cx="4456628" cy="350758"/>
          </a:xfrm>
          <a:prstGeom prst="roundRect">
            <a:avLst>
              <a:gd name="adj" fmla="val 24787"/>
            </a:avLst>
          </a:prstGeom>
          <a:solidFill>
            <a:srgbClr val="FFFFFF"/>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7451" y="8060412"/>
            <a:ext cx="175379" cy="175379"/>
          </a:xfrm>
          <a:prstGeom prst="rect">
            <a:avLst/>
          </a:prstGeom>
        </p:spPr>
      </p:pic>
      <p:sp>
        <p:nvSpPr>
          <p:cNvPr id="15" name="Text 10"/>
          <p:cNvSpPr/>
          <p:nvPr/>
        </p:nvSpPr>
        <p:spPr>
          <a:xfrm>
            <a:off x="5203746" y="8444270"/>
            <a:ext cx="1461492" cy="182761"/>
          </a:xfrm>
          <a:prstGeom prst="rect">
            <a:avLst/>
          </a:prstGeom>
          <a:noFill/>
          <a:ln/>
        </p:spPr>
        <p:txBody>
          <a:bodyPr wrap="none" lIns="0" tIns="0" rIns="0" bIns="0" rtlCol="0" anchor="t"/>
          <a:lstStyle/>
          <a:p>
            <a:pPr algn="l" indent="0" marL="0">
              <a:lnSpc>
                <a:spcPts val="1400"/>
              </a:lnSpc>
              <a:buNone/>
            </a:pPr>
            <a:r>
              <a:rPr lang="en-US" sz="1150" dirty="0">
                <a:solidFill>
                  <a:srgbClr val="55575A"/>
                </a:solidFill>
                <a:latin typeface="Inter" pitchFamily="34" charset="0"/>
                <a:ea typeface="Inter" pitchFamily="34" charset="-122"/>
                <a:cs typeface="Inter" pitchFamily="34" charset="-120"/>
              </a:rPr>
              <a:t>High-Value Override</a:t>
            </a:r>
            <a:endParaRPr lang="en-US" sz="1150" dirty="0"/>
          </a:p>
        </p:txBody>
      </p:sp>
      <p:sp>
        <p:nvSpPr>
          <p:cNvPr id="16" name="Text 11"/>
          <p:cNvSpPr/>
          <p:nvPr/>
        </p:nvSpPr>
        <p:spPr>
          <a:xfrm>
            <a:off x="5203746" y="8697158"/>
            <a:ext cx="4222790" cy="374094"/>
          </a:xfrm>
          <a:prstGeom prst="rect">
            <a:avLst/>
          </a:prstGeom>
          <a:noFill/>
          <a:ln/>
        </p:spPr>
        <p:txBody>
          <a:bodyPr wrap="squar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Large transactions (&gt;$200) are flagged for review even at moderate risk (≥0.35) to protect against high-impact fraud</a:t>
            </a:r>
            <a:endParaRPr lang="en-US" sz="900" dirty="0"/>
          </a:p>
        </p:txBody>
      </p:sp>
      <p:sp>
        <p:nvSpPr>
          <p:cNvPr id="17" name="Shape 12"/>
          <p:cNvSpPr/>
          <p:nvPr/>
        </p:nvSpPr>
        <p:spPr>
          <a:xfrm>
            <a:off x="9675614" y="7961352"/>
            <a:ext cx="4487108" cy="1242060"/>
          </a:xfrm>
          <a:prstGeom prst="roundRect">
            <a:avLst>
              <a:gd name="adj" fmla="val 8472"/>
            </a:avLst>
          </a:prstGeom>
          <a:solidFill>
            <a:srgbClr val="FFFFFF"/>
          </a:solidFill>
          <a:ln w="15240">
            <a:solidFill>
              <a:srgbClr val="FF7047"/>
            </a:solidFill>
            <a:prstDash val="solid"/>
          </a:ln>
        </p:spPr>
      </p:sp>
      <p:sp>
        <p:nvSpPr>
          <p:cNvPr id="18" name="Shape 13"/>
          <p:cNvSpPr/>
          <p:nvPr/>
        </p:nvSpPr>
        <p:spPr>
          <a:xfrm>
            <a:off x="9690854" y="7976592"/>
            <a:ext cx="4456628" cy="350758"/>
          </a:xfrm>
          <a:prstGeom prst="roundRect">
            <a:avLst>
              <a:gd name="adj" fmla="val 24787"/>
            </a:avLst>
          </a:prstGeom>
          <a:solidFill>
            <a:srgbClr val="FFFFFF"/>
          </a:solidFill>
          <a:ln/>
        </p:spPr>
      </p:sp>
      <p:pic>
        <p:nvPicPr>
          <p:cNvPr id="1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31479" y="8060412"/>
            <a:ext cx="175379" cy="175379"/>
          </a:xfrm>
          <a:prstGeom prst="rect">
            <a:avLst/>
          </a:prstGeom>
        </p:spPr>
      </p:pic>
      <p:sp>
        <p:nvSpPr>
          <p:cNvPr id="20" name="Text 14"/>
          <p:cNvSpPr/>
          <p:nvPr/>
        </p:nvSpPr>
        <p:spPr>
          <a:xfrm>
            <a:off x="9807773" y="8444270"/>
            <a:ext cx="1461492" cy="182761"/>
          </a:xfrm>
          <a:prstGeom prst="rect">
            <a:avLst/>
          </a:prstGeom>
          <a:noFill/>
          <a:ln/>
        </p:spPr>
        <p:txBody>
          <a:bodyPr wrap="none" lIns="0" tIns="0" rIns="0" bIns="0" rtlCol="0" anchor="t"/>
          <a:lstStyle/>
          <a:p>
            <a:pPr algn="l" indent="0" marL="0">
              <a:lnSpc>
                <a:spcPts val="1400"/>
              </a:lnSpc>
              <a:buNone/>
            </a:pPr>
            <a:r>
              <a:rPr lang="en-US" sz="1150" dirty="0">
                <a:solidFill>
                  <a:srgbClr val="55575A"/>
                </a:solidFill>
                <a:latin typeface="Inter" pitchFamily="34" charset="0"/>
                <a:ea typeface="Inter" pitchFamily="34" charset="-122"/>
                <a:cs typeface="Inter" pitchFamily="34" charset="-120"/>
              </a:rPr>
              <a:t>ML Default Decision</a:t>
            </a:r>
            <a:endParaRPr lang="en-US" sz="1150" dirty="0"/>
          </a:p>
        </p:txBody>
      </p:sp>
      <p:sp>
        <p:nvSpPr>
          <p:cNvPr id="21" name="Text 15"/>
          <p:cNvSpPr/>
          <p:nvPr/>
        </p:nvSpPr>
        <p:spPr>
          <a:xfrm>
            <a:off x="9807773" y="8697158"/>
            <a:ext cx="4222790" cy="374094"/>
          </a:xfrm>
          <a:prstGeom prst="rect">
            <a:avLst/>
          </a:prstGeom>
          <a:noFill/>
          <a:ln/>
        </p:spPr>
        <p:txBody>
          <a:bodyPr wrap="squar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For all other transactions, use the optimized 0.40 threshold from the baseline model</a:t>
            </a:r>
            <a:endParaRPr lang="en-US" sz="900" dirty="0"/>
          </a:p>
        </p:txBody>
      </p:sp>
      <p:sp>
        <p:nvSpPr>
          <p:cNvPr id="22" name="Text 16"/>
          <p:cNvSpPr/>
          <p:nvPr/>
        </p:nvSpPr>
        <p:spPr>
          <a:xfrm>
            <a:off x="467678" y="9334857"/>
            <a:ext cx="13695045" cy="187047"/>
          </a:xfrm>
          <a:prstGeom prst="rect">
            <a:avLst/>
          </a:prstGeom>
          <a:noFill/>
          <a:ln/>
        </p:spPr>
        <p:txBody>
          <a:bodyPr wrap="none" lIns="0" tIns="0" rIns="0" bIns="0" rtlCol="0" anchor="t"/>
          <a:lstStyle/>
          <a:p>
            <a:pPr algn="l" indent="0" marL="0">
              <a:lnSpc>
                <a:spcPts val="1450"/>
              </a:lnSpc>
              <a:buNone/>
            </a:pPr>
            <a:r>
              <a:rPr lang="en-US" sz="900" dirty="0">
                <a:solidFill>
                  <a:srgbClr val="55575A"/>
                </a:solidFill>
                <a:latin typeface="Manrope" pitchFamily="34" charset="0"/>
                <a:ea typeface="Manrope" pitchFamily="34" charset="-122"/>
                <a:cs typeface="Manrope" pitchFamily="34" charset="-120"/>
              </a:rPr>
              <a:t>These rules reduced false positives by 18% while maintaining fraud recall above 85%, demonstrating how business logic complements machine learning.</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9374" y="511493"/>
            <a:ext cx="8719542" cy="554236"/>
          </a:xfrm>
          <a:prstGeom prst="rect">
            <a:avLst/>
          </a:prstGeom>
          <a:noFill/>
          <a:ln/>
        </p:spPr>
        <p:txBody>
          <a:bodyPr wrap="none" lIns="0" tIns="0" rIns="0" bIns="0" rtlCol="0" anchor="t"/>
          <a:lstStyle/>
          <a:p>
            <a:pPr algn="l" indent="0" marL="0">
              <a:lnSpc>
                <a:spcPts val="4350"/>
              </a:lnSpc>
              <a:buNone/>
            </a:pPr>
            <a:r>
              <a:rPr lang="en-US" sz="3450" dirty="0">
                <a:solidFill>
                  <a:srgbClr val="0C0D0F"/>
                </a:solidFill>
                <a:latin typeface="Inter" pitchFamily="34" charset="0"/>
                <a:ea typeface="Inter" pitchFamily="34" charset="-122"/>
                <a:cs typeface="Inter" pitchFamily="34" charset="-120"/>
              </a:rPr>
              <a:t>Cost-Based Evaluation &amp; 3-Tier Decisions</a:t>
            </a:r>
            <a:endParaRPr lang="en-US" sz="3450" dirty="0"/>
          </a:p>
        </p:txBody>
      </p:sp>
      <p:sp>
        <p:nvSpPr>
          <p:cNvPr id="3" name="Text 1"/>
          <p:cNvSpPr/>
          <p:nvPr/>
        </p:nvSpPr>
        <p:spPr>
          <a:xfrm>
            <a:off x="709374" y="1136571"/>
            <a:ext cx="4861560" cy="332542"/>
          </a:xfrm>
          <a:prstGeom prst="rect">
            <a:avLst/>
          </a:prstGeom>
          <a:noFill/>
          <a:ln/>
        </p:spPr>
        <p:txBody>
          <a:bodyPr wrap="none" lIns="0" tIns="0" rIns="0" bIns="0" rtlCol="0" anchor="t"/>
          <a:lstStyle/>
          <a:p>
            <a:pPr algn="l" indent="0" marL="0">
              <a:lnSpc>
                <a:spcPts val="2600"/>
              </a:lnSpc>
              <a:buNone/>
            </a:pPr>
            <a:r>
              <a:rPr lang="en-US" sz="2050" dirty="0">
                <a:solidFill>
                  <a:srgbClr val="0C0D0F"/>
                </a:solidFill>
                <a:latin typeface="Inter" pitchFamily="34" charset="0"/>
                <a:ea typeface="Inter" pitchFamily="34" charset="-122"/>
                <a:cs typeface="Inter" pitchFamily="34" charset="-120"/>
              </a:rPr>
              <a:t>Translating Metrics to Business Impact</a:t>
            </a:r>
            <a:endParaRPr lang="en-US" sz="2050" dirty="0"/>
          </a:p>
        </p:txBody>
      </p:sp>
      <p:sp>
        <p:nvSpPr>
          <p:cNvPr id="4" name="Text 2"/>
          <p:cNvSpPr/>
          <p:nvPr/>
        </p:nvSpPr>
        <p:spPr>
          <a:xfrm>
            <a:off x="709374" y="1735098"/>
            <a:ext cx="13211651" cy="567690"/>
          </a:xfrm>
          <a:prstGeom prst="rect">
            <a:avLst/>
          </a:prstGeom>
          <a:noFill/>
          <a:ln/>
        </p:spPr>
        <p:txBody>
          <a:bodyPr wrap="squar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Model performance metrics like precision and recall don't directly inform business decisions. To align with real decisioning, we assign monetary costs to prediction errors and design a multi-tier action system.</a:t>
            </a:r>
            <a:endParaRPr lang="en-US" sz="1350" dirty="0"/>
          </a:p>
        </p:txBody>
      </p:sp>
      <p:sp>
        <p:nvSpPr>
          <p:cNvPr id="5" name="Shape 3"/>
          <p:cNvSpPr/>
          <p:nvPr/>
        </p:nvSpPr>
        <p:spPr>
          <a:xfrm>
            <a:off x="709374" y="2502218"/>
            <a:ext cx="6517124" cy="2030254"/>
          </a:xfrm>
          <a:prstGeom prst="roundRect">
            <a:avLst>
              <a:gd name="adj" fmla="val 7862"/>
            </a:avLst>
          </a:prstGeom>
          <a:solidFill>
            <a:srgbClr val="FFFFFF"/>
          </a:solidFill>
          <a:ln w="7620">
            <a:solidFill>
              <a:srgbClr val="FF7047"/>
            </a:solidFill>
            <a:prstDash val="solid"/>
          </a:ln>
        </p:spPr>
      </p:sp>
      <p:sp>
        <p:nvSpPr>
          <p:cNvPr id="6" name="Shape 4"/>
          <p:cNvSpPr/>
          <p:nvPr/>
        </p:nvSpPr>
        <p:spPr>
          <a:xfrm>
            <a:off x="894278" y="2687122"/>
            <a:ext cx="532090" cy="532090"/>
          </a:xfrm>
          <a:prstGeom prst="roundRect">
            <a:avLst>
              <a:gd name="adj" fmla="val 17183344"/>
            </a:avLst>
          </a:prstGeom>
          <a:solidFill>
            <a:srgbClr val="FF7047"/>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40606" y="2833449"/>
            <a:ext cx="239435" cy="239435"/>
          </a:xfrm>
          <a:prstGeom prst="rect">
            <a:avLst/>
          </a:prstGeom>
        </p:spPr>
      </p:pic>
      <p:sp>
        <p:nvSpPr>
          <p:cNvPr id="8" name="Text 5"/>
          <p:cNvSpPr/>
          <p:nvPr/>
        </p:nvSpPr>
        <p:spPr>
          <a:xfrm>
            <a:off x="894278" y="3396496"/>
            <a:ext cx="2217063" cy="277058"/>
          </a:xfrm>
          <a:prstGeom prst="rect">
            <a:avLst/>
          </a:prstGeom>
          <a:noFill/>
          <a:ln/>
        </p:spPr>
        <p:txBody>
          <a:bodyPr wrap="none" lIns="0" tIns="0" rIns="0" bIns="0" rtlCol="0" anchor="t"/>
          <a:lstStyle/>
          <a:p>
            <a:pPr algn="l" indent="0" marL="0">
              <a:lnSpc>
                <a:spcPts val="2150"/>
              </a:lnSpc>
              <a:buNone/>
            </a:pPr>
            <a:r>
              <a:rPr lang="en-US" sz="1700" dirty="0">
                <a:solidFill>
                  <a:srgbClr val="55575A"/>
                </a:solidFill>
                <a:latin typeface="Inter" pitchFamily="34" charset="0"/>
                <a:ea typeface="Inter" pitchFamily="34" charset="-122"/>
                <a:cs typeface="Inter" pitchFamily="34" charset="-120"/>
              </a:rPr>
              <a:t>False Positive Cost</a:t>
            </a:r>
            <a:endParaRPr lang="en-US" sz="1700" dirty="0"/>
          </a:p>
        </p:txBody>
      </p:sp>
      <p:sp>
        <p:nvSpPr>
          <p:cNvPr id="9" name="Text 6"/>
          <p:cNvSpPr/>
          <p:nvPr/>
        </p:nvSpPr>
        <p:spPr>
          <a:xfrm>
            <a:off x="894278" y="3779877"/>
            <a:ext cx="6147316" cy="567690"/>
          </a:xfrm>
          <a:prstGeom prst="rect">
            <a:avLst/>
          </a:prstGeom>
          <a:noFill/>
          <a:ln/>
        </p:spPr>
        <p:txBody>
          <a:bodyPr wrap="squar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Customer friction from blocking legitimate transactions—estimated at $15 per occurrence including support costs and lost goodwill</a:t>
            </a:r>
            <a:endParaRPr lang="en-US" sz="1350" dirty="0"/>
          </a:p>
        </p:txBody>
      </p:sp>
      <p:sp>
        <p:nvSpPr>
          <p:cNvPr id="10" name="Shape 7"/>
          <p:cNvSpPr/>
          <p:nvPr/>
        </p:nvSpPr>
        <p:spPr>
          <a:xfrm>
            <a:off x="7403783" y="2502218"/>
            <a:ext cx="6517243" cy="2030254"/>
          </a:xfrm>
          <a:prstGeom prst="roundRect">
            <a:avLst>
              <a:gd name="adj" fmla="val 7862"/>
            </a:avLst>
          </a:prstGeom>
          <a:solidFill>
            <a:srgbClr val="FFFFFF"/>
          </a:solidFill>
          <a:ln w="7620">
            <a:solidFill>
              <a:srgbClr val="FF7047"/>
            </a:solidFill>
            <a:prstDash val="solid"/>
          </a:ln>
        </p:spPr>
      </p:sp>
      <p:sp>
        <p:nvSpPr>
          <p:cNvPr id="11" name="Shape 8"/>
          <p:cNvSpPr/>
          <p:nvPr/>
        </p:nvSpPr>
        <p:spPr>
          <a:xfrm>
            <a:off x="7588687" y="2687122"/>
            <a:ext cx="532090" cy="532090"/>
          </a:xfrm>
          <a:prstGeom prst="roundRect">
            <a:avLst>
              <a:gd name="adj" fmla="val 17183344"/>
            </a:avLst>
          </a:prstGeom>
          <a:solidFill>
            <a:srgbClr val="FF7047"/>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5014" y="2833449"/>
            <a:ext cx="239435" cy="239435"/>
          </a:xfrm>
          <a:prstGeom prst="rect">
            <a:avLst/>
          </a:prstGeom>
        </p:spPr>
      </p:pic>
      <p:sp>
        <p:nvSpPr>
          <p:cNvPr id="13" name="Text 9"/>
          <p:cNvSpPr/>
          <p:nvPr/>
        </p:nvSpPr>
        <p:spPr>
          <a:xfrm>
            <a:off x="7588687" y="3396496"/>
            <a:ext cx="2217063" cy="277058"/>
          </a:xfrm>
          <a:prstGeom prst="rect">
            <a:avLst/>
          </a:prstGeom>
          <a:noFill/>
          <a:ln/>
        </p:spPr>
        <p:txBody>
          <a:bodyPr wrap="none" lIns="0" tIns="0" rIns="0" bIns="0" rtlCol="0" anchor="t"/>
          <a:lstStyle/>
          <a:p>
            <a:pPr algn="l" indent="0" marL="0">
              <a:lnSpc>
                <a:spcPts val="2150"/>
              </a:lnSpc>
              <a:buNone/>
            </a:pPr>
            <a:r>
              <a:rPr lang="en-US" sz="1700" dirty="0">
                <a:solidFill>
                  <a:srgbClr val="55575A"/>
                </a:solidFill>
                <a:latin typeface="Inter" pitchFamily="34" charset="0"/>
                <a:ea typeface="Inter" pitchFamily="34" charset="-122"/>
                <a:cs typeface="Inter" pitchFamily="34" charset="-120"/>
              </a:rPr>
              <a:t>False Negative Cost</a:t>
            </a:r>
            <a:endParaRPr lang="en-US" sz="1700" dirty="0"/>
          </a:p>
        </p:txBody>
      </p:sp>
      <p:sp>
        <p:nvSpPr>
          <p:cNvPr id="14" name="Text 10"/>
          <p:cNvSpPr/>
          <p:nvPr/>
        </p:nvSpPr>
        <p:spPr>
          <a:xfrm>
            <a:off x="7588687" y="3779877"/>
            <a:ext cx="6147435" cy="567690"/>
          </a:xfrm>
          <a:prstGeom prst="rect">
            <a:avLst/>
          </a:prstGeom>
          <a:noFill/>
          <a:ln/>
        </p:spPr>
        <p:txBody>
          <a:bodyPr wrap="squar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Average fraud loss of $150 per missed fraudulent transaction, including chargebacks and operational expenses</a:t>
            </a:r>
            <a:endParaRPr lang="en-US" sz="1350" dirty="0"/>
          </a:p>
        </p:txBody>
      </p:sp>
      <p:sp>
        <p:nvSpPr>
          <p:cNvPr id="15" name="Text 11"/>
          <p:cNvSpPr/>
          <p:nvPr/>
        </p:nvSpPr>
        <p:spPr>
          <a:xfrm>
            <a:off x="709374" y="4798457"/>
            <a:ext cx="3967996" cy="332542"/>
          </a:xfrm>
          <a:prstGeom prst="rect">
            <a:avLst/>
          </a:prstGeom>
          <a:noFill/>
          <a:ln/>
        </p:spPr>
        <p:txBody>
          <a:bodyPr wrap="none" lIns="0" tIns="0" rIns="0" bIns="0" rtlCol="0" anchor="t"/>
          <a:lstStyle/>
          <a:p>
            <a:pPr algn="l" indent="0" marL="0">
              <a:lnSpc>
                <a:spcPts val="2600"/>
              </a:lnSpc>
              <a:buNone/>
            </a:pPr>
            <a:r>
              <a:rPr lang="en-US" sz="2050" dirty="0">
                <a:solidFill>
                  <a:srgbClr val="0C0D0F"/>
                </a:solidFill>
                <a:latin typeface="Inter" pitchFamily="34" charset="0"/>
                <a:ea typeface="Inter" pitchFamily="34" charset="-122"/>
                <a:cs typeface="Inter" pitchFamily="34" charset="-120"/>
              </a:rPr>
              <a:t>Three-Tier Decision Framework</a:t>
            </a:r>
            <a:endParaRPr lang="en-US" sz="2050" dirty="0"/>
          </a:p>
        </p:txBody>
      </p:sp>
      <p:sp>
        <p:nvSpPr>
          <p:cNvPr id="16" name="Shape 12"/>
          <p:cNvSpPr/>
          <p:nvPr/>
        </p:nvSpPr>
        <p:spPr>
          <a:xfrm>
            <a:off x="709374" y="5396984"/>
            <a:ext cx="4285655" cy="532090"/>
          </a:xfrm>
          <a:prstGeom prst="roundRect">
            <a:avLst>
              <a:gd name="adj" fmla="val 480006"/>
            </a:avLst>
          </a:prstGeom>
          <a:solidFill>
            <a:srgbClr val="FFFFFF"/>
          </a:solidFill>
          <a:ln w="7620">
            <a:solidFill>
              <a:srgbClr val="FF7047"/>
            </a:solidFill>
            <a:prstDash val="solid"/>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149" y="5529977"/>
            <a:ext cx="265986" cy="265986"/>
          </a:xfrm>
          <a:prstGeom prst="rect">
            <a:avLst/>
          </a:prstGeom>
        </p:spPr>
      </p:pic>
      <p:sp>
        <p:nvSpPr>
          <p:cNvPr id="18" name="Text 13"/>
          <p:cNvSpPr/>
          <p:nvPr/>
        </p:nvSpPr>
        <p:spPr>
          <a:xfrm>
            <a:off x="886658" y="6106358"/>
            <a:ext cx="2217063" cy="277058"/>
          </a:xfrm>
          <a:prstGeom prst="rect">
            <a:avLst/>
          </a:prstGeom>
          <a:noFill/>
          <a:ln/>
        </p:spPr>
        <p:txBody>
          <a:bodyPr wrap="none" lIns="0" tIns="0" rIns="0" bIns="0" rtlCol="0" anchor="t"/>
          <a:lstStyle/>
          <a:p>
            <a:pPr algn="l" indent="0" marL="0">
              <a:lnSpc>
                <a:spcPts val="2150"/>
              </a:lnSpc>
              <a:buNone/>
            </a:pPr>
            <a:r>
              <a:rPr lang="en-US" sz="1700" dirty="0">
                <a:solidFill>
                  <a:srgbClr val="55575A"/>
                </a:solidFill>
                <a:latin typeface="Inter" pitchFamily="34" charset="0"/>
                <a:ea typeface="Inter" pitchFamily="34" charset="-122"/>
                <a:cs typeface="Inter" pitchFamily="34" charset="-120"/>
              </a:rPr>
              <a:t>Approve</a:t>
            </a:r>
            <a:endParaRPr lang="en-US" sz="1700" dirty="0"/>
          </a:p>
        </p:txBody>
      </p:sp>
      <p:sp>
        <p:nvSpPr>
          <p:cNvPr id="19" name="Text 14"/>
          <p:cNvSpPr/>
          <p:nvPr/>
        </p:nvSpPr>
        <p:spPr>
          <a:xfrm>
            <a:off x="886658" y="6489740"/>
            <a:ext cx="3931087" cy="567690"/>
          </a:xfrm>
          <a:prstGeom prst="rect">
            <a:avLst/>
          </a:prstGeom>
          <a:noFill/>
          <a:ln/>
        </p:spPr>
        <p:txBody>
          <a:bodyPr wrap="squar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Low risk scores (&lt;0.30) receive immediate approval with zero friction</a:t>
            </a:r>
            <a:endParaRPr lang="en-US" sz="1350" dirty="0"/>
          </a:p>
        </p:txBody>
      </p:sp>
      <p:sp>
        <p:nvSpPr>
          <p:cNvPr id="20" name="Shape 15"/>
          <p:cNvSpPr/>
          <p:nvPr/>
        </p:nvSpPr>
        <p:spPr>
          <a:xfrm>
            <a:off x="5172313" y="5396984"/>
            <a:ext cx="4285655" cy="532090"/>
          </a:xfrm>
          <a:prstGeom prst="roundRect">
            <a:avLst>
              <a:gd name="adj" fmla="val 480006"/>
            </a:avLst>
          </a:prstGeom>
          <a:solidFill>
            <a:srgbClr val="FFFFFF"/>
          </a:solidFill>
          <a:ln w="7620">
            <a:solidFill>
              <a:srgbClr val="FF7047"/>
            </a:solidFill>
            <a:prstDash val="solid"/>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2088" y="5529977"/>
            <a:ext cx="265986" cy="265986"/>
          </a:xfrm>
          <a:prstGeom prst="rect">
            <a:avLst/>
          </a:prstGeom>
        </p:spPr>
      </p:pic>
      <p:sp>
        <p:nvSpPr>
          <p:cNvPr id="22" name="Text 16"/>
          <p:cNvSpPr/>
          <p:nvPr/>
        </p:nvSpPr>
        <p:spPr>
          <a:xfrm>
            <a:off x="5349597" y="6106358"/>
            <a:ext cx="2217063" cy="277058"/>
          </a:xfrm>
          <a:prstGeom prst="rect">
            <a:avLst/>
          </a:prstGeom>
          <a:noFill/>
          <a:ln/>
        </p:spPr>
        <p:txBody>
          <a:bodyPr wrap="none" lIns="0" tIns="0" rIns="0" bIns="0" rtlCol="0" anchor="t"/>
          <a:lstStyle/>
          <a:p>
            <a:pPr algn="l" indent="0" marL="0">
              <a:lnSpc>
                <a:spcPts val="2150"/>
              </a:lnSpc>
              <a:buNone/>
            </a:pPr>
            <a:r>
              <a:rPr lang="en-US" sz="1700" dirty="0">
                <a:solidFill>
                  <a:srgbClr val="55575A"/>
                </a:solidFill>
                <a:latin typeface="Inter" pitchFamily="34" charset="0"/>
                <a:ea typeface="Inter" pitchFamily="34" charset="-122"/>
                <a:cs typeface="Inter" pitchFamily="34" charset="-120"/>
              </a:rPr>
              <a:t>Review</a:t>
            </a:r>
            <a:endParaRPr lang="en-US" sz="1700" dirty="0"/>
          </a:p>
        </p:txBody>
      </p:sp>
      <p:sp>
        <p:nvSpPr>
          <p:cNvPr id="23" name="Text 17"/>
          <p:cNvSpPr/>
          <p:nvPr/>
        </p:nvSpPr>
        <p:spPr>
          <a:xfrm>
            <a:off x="5349597" y="6489740"/>
            <a:ext cx="3931087" cy="567690"/>
          </a:xfrm>
          <a:prstGeom prst="rect">
            <a:avLst/>
          </a:prstGeom>
          <a:noFill/>
          <a:ln/>
        </p:spPr>
        <p:txBody>
          <a:bodyPr wrap="squar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Medium risk (0.30-0.60) routes to manual investigation by fraud analysts</a:t>
            </a:r>
            <a:endParaRPr lang="en-US" sz="1350" dirty="0"/>
          </a:p>
        </p:txBody>
      </p:sp>
      <p:sp>
        <p:nvSpPr>
          <p:cNvPr id="24" name="Shape 18"/>
          <p:cNvSpPr/>
          <p:nvPr/>
        </p:nvSpPr>
        <p:spPr>
          <a:xfrm>
            <a:off x="9635252" y="5396984"/>
            <a:ext cx="4285655" cy="532090"/>
          </a:xfrm>
          <a:prstGeom prst="roundRect">
            <a:avLst>
              <a:gd name="adj" fmla="val 480006"/>
            </a:avLst>
          </a:prstGeom>
          <a:solidFill>
            <a:srgbClr val="FFFFFF"/>
          </a:solidFill>
          <a:ln w="7620">
            <a:solidFill>
              <a:srgbClr val="FF7047"/>
            </a:solidFill>
            <a:prstDash val="solid"/>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45027" y="5529977"/>
            <a:ext cx="265986" cy="265986"/>
          </a:xfrm>
          <a:prstGeom prst="rect">
            <a:avLst/>
          </a:prstGeom>
        </p:spPr>
      </p:pic>
      <p:sp>
        <p:nvSpPr>
          <p:cNvPr id="26" name="Text 19"/>
          <p:cNvSpPr/>
          <p:nvPr/>
        </p:nvSpPr>
        <p:spPr>
          <a:xfrm>
            <a:off x="9812536" y="6106358"/>
            <a:ext cx="2217063" cy="277058"/>
          </a:xfrm>
          <a:prstGeom prst="rect">
            <a:avLst/>
          </a:prstGeom>
          <a:noFill/>
          <a:ln/>
        </p:spPr>
        <p:txBody>
          <a:bodyPr wrap="none" lIns="0" tIns="0" rIns="0" bIns="0" rtlCol="0" anchor="t"/>
          <a:lstStyle/>
          <a:p>
            <a:pPr algn="l" indent="0" marL="0">
              <a:lnSpc>
                <a:spcPts val="2150"/>
              </a:lnSpc>
              <a:buNone/>
            </a:pPr>
            <a:r>
              <a:rPr lang="en-US" sz="1700" dirty="0">
                <a:solidFill>
                  <a:srgbClr val="55575A"/>
                </a:solidFill>
                <a:latin typeface="Inter" pitchFamily="34" charset="0"/>
                <a:ea typeface="Inter" pitchFamily="34" charset="-122"/>
                <a:cs typeface="Inter" pitchFamily="34" charset="-120"/>
              </a:rPr>
              <a:t>Block</a:t>
            </a:r>
            <a:endParaRPr lang="en-US" sz="1700" dirty="0"/>
          </a:p>
        </p:txBody>
      </p:sp>
      <p:sp>
        <p:nvSpPr>
          <p:cNvPr id="27" name="Text 20"/>
          <p:cNvSpPr/>
          <p:nvPr/>
        </p:nvSpPr>
        <p:spPr>
          <a:xfrm>
            <a:off x="9812536" y="6489740"/>
            <a:ext cx="3931087" cy="567690"/>
          </a:xfrm>
          <a:prstGeom prst="rect">
            <a:avLst/>
          </a:prstGeom>
          <a:noFill/>
          <a:ln/>
        </p:spPr>
        <p:txBody>
          <a:bodyPr wrap="squar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High risk scores (&gt;0.60) trigger immediate transaction blocking</a:t>
            </a:r>
            <a:endParaRPr lang="en-US" sz="1350" dirty="0"/>
          </a:p>
        </p:txBody>
      </p:sp>
      <p:sp>
        <p:nvSpPr>
          <p:cNvPr id="28" name="Text 21"/>
          <p:cNvSpPr/>
          <p:nvPr/>
        </p:nvSpPr>
        <p:spPr>
          <a:xfrm>
            <a:off x="709374" y="7434143"/>
            <a:ext cx="13211651" cy="283845"/>
          </a:xfrm>
          <a:prstGeom prst="rect">
            <a:avLst/>
          </a:prstGeom>
          <a:noFill/>
          <a:ln/>
        </p:spPr>
        <p:txBody>
          <a:bodyPr wrap="none" lIns="0" tIns="0" rIns="0" bIns="0" rtlCol="0" anchor="t"/>
          <a:lstStyle/>
          <a:p>
            <a:pPr algn="l" indent="0" marL="0">
              <a:lnSpc>
                <a:spcPts val="2200"/>
              </a:lnSpc>
              <a:buNone/>
            </a:pPr>
            <a:r>
              <a:rPr lang="en-US" sz="1350" dirty="0">
                <a:solidFill>
                  <a:srgbClr val="55575A"/>
                </a:solidFill>
                <a:latin typeface="Manrope" pitchFamily="34" charset="0"/>
                <a:ea typeface="Manrope" pitchFamily="34" charset="-122"/>
                <a:cs typeface="Manrope" pitchFamily="34" charset="-120"/>
              </a:rPr>
              <a:t>This converts model output into actionable decisions that balance fraud loss against operational costs, rather than optimizing for abstract metrics like F1 score.</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2025-12-23T03:52:57Z</dcterms:created>
  <dcterms:modified xsi:type="dcterms:W3CDTF">2025-12-23T03:52:57Z</dcterms:modified>
</cp:coreProperties>
</file>